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02" r:id="rId1"/>
  </p:sldMasterIdLst>
  <p:notesMasterIdLst>
    <p:notesMasterId r:id="rId42"/>
  </p:notesMasterIdLst>
  <p:sldIdLst>
    <p:sldId id="277" r:id="rId2"/>
    <p:sldId id="282" r:id="rId3"/>
    <p:sldId id="345" r:id="rId4"/>
    <p:sldId id="347" r:id="rId5"/>
    <p:sldId id="341" r:id="rId6"/>
    <p:sldId id="371" r:id="rId7"/>
    <p:sldId id="342" r:id="rId8"/>
    <p:sldId id="343" r:id="rId9"/>
    <p:sldId id="336" r:id="rId10"/>
    <p:sldId id="321" r:id="rId11"/>
    <p:sldId id="348" r:id="rId12"/>
    <p:sldId id="346" r:id="rId13"/>
    <p:sldId id="298" r:id="rId14"/>
    <p:sldId id="354" r:id="rId15"/>
    <p:sldId id="328" r:id="rId16"/>
    <p:sldId id="295" r:id="rId17"/>
    <p:sldId id="337" r:id="rId18"/>
    <p:sldId id="331" r:id="rId19"/>
    <p:sldId id="293" r:id="rId20"/>
    <p:sldId id="364" r:id="rId21"/>
    <p:sldId id="302" r:id="rId22"/>
    <p:sldId id="365" r:id="rId23"/>
    <p:sldId id="368" r:id="rId24"/>
    <p:sldId id="369" r:id="rId25"/>
    <p:sldId id="330" r:id="rId26"/>
    <p:sldId id="366" r:id="rId27"/>
    <p:sldId id="322" r:id="rId28"/>
    <p:sldId id="367" r:id="rId29"/>
    <p:sldId id="350" r:id="rId30"/>
    <p:sldId id="351" r:id="rId31"/>
    <p:sldId id="352" r:id="rId32"/>
    <p:sldId id="353" r:id="rId33"/>
    <p:sldId id="338" r:id="rId34"/>
    <p:sldId id="320" r:id="rId35"/>
    <p:sldId id="329" r:id="rId36"/>
    <p:sldId id="370" r:id="rId37"/>
    <p:sldId id="308" r:id="rId38"/>
    <p:sldId id="344" r:id="rId39"/>
    <p:sldId id="355" r:id="rId40"/>
    <p:sldId id="324" r:id="rId41"/>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ente" initials="U" lastIdx="3" clrIdx="0">
    <p:extLst>
      <p:ext uri="{19B8F6BF-5375-455C-9EA6-DF929625EA0E}">
        <p15:presenceInfo xmlns:p15="http://schemas.microsoft.com/office/powerpoint/2012/main" userId="Utente" providerId="None"/>
      </p:ext>
    </p:extLst>
  </p:cmAuthor>
  <p:cmAuthor id="2" name="Emilia Vissani Fioretti" initials="EVF" lastIdx="2" clrIdx="1">
    <p:extLst>
      <p:ext uri="{19B8F6BF-5375-455C-9EA6-DF929625EA0E}">
        <p15:presenceInfo xmlns:p15="http://schemas.microsoft.com/office/powerpoint/2012/main" userId="ecda842b549f764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EAFF"/>
    <a:srgbClr val="22A515"/>
    <a:srgbClr val="127413"/>
    <a:srgbClr val="FFB4A8"/>
    <a:srgbClr val="FEF76D"/>
    <a:srgbClr val="9BEAFF"/>
    <a:srgbClr val="FFDD8B"/>
    <a:srgbClr val="889FC4"/>
    <a:srgbClr val="88C7C4"/>
    <a:srgbClr val="FEFF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15" autoAdjust="0"/>
    <p:restoredTop sz="94291" autoAdjust="0"/>
  </p:normalViewPr>
  <p:slideViewPr>
    <p:cSldViewPr>
      <p:cViewPr varScale="1">
        <p:scale>
          <a:sx n="69" d="100"/>
          <a:sy n="69" d="100"/>
        </p:scale>
        <p:origin x="474" y="66"/>
      </p:cViewPr>
      <p:guideLst>
        <p:guide orient="horz" pos="2387"/>
        <p:guide pos="38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3-05-02T16:34:39.049" idx="2">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0BF07E3A-8930-4AFC-A1F7-E9DD74F7FF85}" type="datetimeFigureOut">
              <a:rPr lang="it-IT" smtClean="0"/>
              <a:pPr/>
              <a:t>22/06/2023</a:t>
            </a:fld>
            <a:endParaRPr lang="it-IT"/>
          </a:p>
        </p:txBody>
      </p:sp>
      <p:sp>
        <p:nvSpPr>
          <p:cNvPr id="4" name="Segnaposto immagine diapositiva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it-IT"/>
          </a:p>
        </p:txBody>
      </p:sp>
      <p:sp>
        <p:nvSpPr>
          <p:cNvPr id="5" name="Segnaposto note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it-IT"/>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BBFEA4EF-F8B7-4158-ABF4-6D57A62CC88E}" type="slidenum">
              <a:rPr lang="it-IT" smtClean="0"/>
              <a:pPr/>
              <a:t>‹N›</a:t>
            </a:fld>
            <a:endParaRPr lang="it-IT"/>
          </a:p>
        </p:txBody>
      </p:sp>
    </p:spTree>
    <p:extLst>
      <p:ext uri="{BB962C8B-B14F-4D97-AF65-F5344CB8AC3E}">
        <p14:creationId xmlns:p14="http://schemas.microsoft.com/office/powerpoint/2010/main" val="2484598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BFEA4EF-F8B7-4158-ABF4-6D57A62CC88E}" type="slidenum">
              <a:rPr lang="it-IT" smtClean="0"/>
              <a:pPr/>
              <a:t>2</a:t>
            </a:fld>
            <a:endParaRPr lang="it-IT"/>
          </a:p>
        </p:txBody>
      </p:sp>
    </p:spTree>
    <p:extLst>
      <p:ext uri="{BB962C8B-B14F-4D97-AF65-F5344CB8AC3E}">
        <p14:creationId xmlns:p14="http://schemas.microsoft.com/office/powerpoint/2010/main" val="1724518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BFEA4EF-F8B7-4158-ABF4-6D57A62CC88E}" type="slidenum">
              <a:rPr lang="it-IT" smtClean="0"/>
              <a:pPr/>
              <a:t>14</a:t>
            </a:fld>
            <a:endParaRPr lang="it-IT"/>
          </a:p>
        </p:txBody>
      </p:sp>
    </p:spTree>
    <p:extLst>
      <p:ext uri="{BB962C8B-B14F-4D97-AF65-F5344CB8AC3E}">
        <p14:creationId xmlns:p14="http://schemas.microsoft.com/office/powerpoint/2010/main" val="1724518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r>
              <a:rPr lang="it-IT" dirty="0"/>
              <a:t>Per mancanza di combustibili fossili sul suolo europeo, anche se </a:t>
            </a:r>
            <a:r>
              <a:rPr lang="it-IT" kern="0" dirty="0">
                <a:solidFill>
                  <a:sysClr val="windowText" lastClr="000000"/>
                </a:solidFill>
                <a:latin typeface="Times New Roman" pitchFamily="18" charset="0"/>
                <a:cs typeface="Times New Roman" pitchFamily="18" charset="0"/>
              </a:rPr>
              <a:t>sta aumentando la produzione di energia da fonti rinnovabili</a:t>
            </a:r>
            <a:endParaRPr lang="it-IT" dirty="0"/>
          </a:p>
        </p:txBody>
      </p:sp>
      <p:sp>
        <p:nvSpPr>
          <p:cNvPr id="4" name="Segnaposto numero diapositiva 3"/>
          <p:cNvSpPr>
            <a:spLocks noGrp="1"/>
          </p:cNvSpPr>
          <p:nvPr>
            <p:ph type="sldNum" sz="quarter" idx="10"/>
          </p:nvPr>
        </p:nvSpPr>
        <p:spPr/>
        <p:txBody>
          <a:bodyPr/>
          <a:lstStyle/>
          <a:p>
            <a:fld id="{BBFEA4EF-F8B7-4158-ABF4-6D57A62CC88E}" type="slidenum">
              <a:rPr lang="it-IT" smtClean="0"/>
              <a:pPr/>
              <a:t>16</a:t>
            </a:fld>
            <a:endParaRPr lang="it-IT"/>
          </a:p>
        </p:txBody>
      </p:sp>
    </p:spTree>
    <p:extLst>
      <p:ext uri="{BB962C8B-B14F-4D97-AF65-F5344CB8AC3E}">
        <p14:creationId xmlns:p14="http://schemas.microsoft.com/office/powerpoint/2010/main" val="1944395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r>
              <a:rPr lang="it-IT" dirty="0"/>
              <a:t>Per mancanza di combustibili fossili sul suolo europeo, anche se </a:t>
            </a:r>
            <a:r>
              <a:rPr lang="it-IT" kern="0" dirty="0">
                <a:solidFill>
                  <a:sysClr val="windowText" lastClr="000000"/>
                </a:solidFill>
                <a:latin typeface="Times New Roman" pitchFamily="18" charset="0"/>
                <a:cs typeface="Times New Roman" pitchFamily="18" charset="0"/>
              </a:rPr>
              <a:t>sta aumentando la produzione di energia da fonti rinnovabili</a:t>
            </a:r>
            <a:endParaRPr lang="it-IT" dirty="0"/>
          </a:p>
        </p:txBody>
      </p:sp>
      <p:sp>
        <p:nvSpPr>
          <p:cNvPr id="4" name="Segnaposto numero diapositiva 3"/>
          <p:cNvSpPr>
            <a:spLocks noGrp="1"/>
          </p:cNvSpPr>
          <p:nvPr>
            <p:ph type="sldNum" sz="quarter" idx="10"/>
          </p:nvPr>
        </p:nvSpPr>
        <p:spPr/>
        <p:txBody>
          <a:bodyPr/>
          <a:lstStyle/>
          <a:p>
            <a:fld id="{BBFEA4EF-F8B7-4158-ABF4-6D57A62CC88E}" type="slidenum">
              <a:rPr lang="it-IT" smtClean="0"/>
              <a:pPr/>
              <a:t>19</a:t>
            </a:fld>
            <a:endParaRPr lang="it-IT"/>
          </a:p>
        </p:txBody>
      </p:sp>
    </p:spTree>
    <p:extLst>
      <p:ext uri="{BB962C8B-B14F-4D97-AF65-F5344CB8AC3E}">
        <p14:creationId xmlns:p14="http://schemas.microsoft.com/office/powerpoint/2010/main" val="2405349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r>
              <a:rPr lang="it-IT" dirty="0"/>
              <a:t>Per mancanza di combustibili fossili sul suolo europeo, anche se </a:t>
            </a:r>
            <a:r>
              <a:rPr lang="it-IT" kern="0" dirty="0">
                <a:solidFill>
                  <a:sysClr val="windowText" lastClr="000000"/>
                </a:solidFill>
                <a:latin typeface="Times New Roman" pitchFamily="18" charset="0"/>
                <a:cs typeface="Times New Roman" pitchFamily="18" charset="0"/>
              </a:rPr>
              <a:t>sta aumentando la produzione di energia da fonti rinnovabili</a:t>
            </a:r>
            <a:endParaRPr lang="it-IT" dirty="0"/>
          </a:p>
        </p:txBody>
      </p:sp>
      <p:sp>
        <p:nvSpPr>
          <p:cNvPr id="4" name="Segnaposto numero diapositiva 3"/>
          <p:cNvSpPr>
            <a:spLocks noGrp="1"/>
          </p:cNvSpPr>
          <p:nvPr>
            <p:ph type="sldNum" sz="quarter" idx="10"/>
          </p:nvPr>
        </p:nvSpPr>
        <p:spPr/>
        <p:txBody>
          <a:bodyPr/>
          <a:lstStyle/>
          <a:p>
            <a:fld id="{BBFEA4EF-F8B7-4158-ABF4-6D57A62CC88E}" type="slidenum">
              <a:rPr lang="it-IT" smtClean="0"/>
              <a:pPr/>
              <a:t>21</a:t>
            </a:fld>
            <a:endParaRPr lang="it-IT"/>
          </a:p>
        </p:txBody>
      </p:sp>
    </p:spTree>
    <p:extLst>
      <p:ext uri="{BB962C8B-B14F-4D97-AF65-F5344CB8AC3E}">
        <p14:creationId xmlns:p14="http://schemas.microsoft.com/office/powerpoint/2010/main" val="407456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r>
              <a:rPr lang="it-IT" dirty="0"/>
              <a:t>Per mancanza di combustibili fossili sul suolo europeo, anche se </a:t>
            </a:r>
            <a:r>
              <a:rPr lang="it-IT" kern="0" dirty="0">
                <a:solidFill>
                  <a:sysClr val="windowText" lastClr="000000"/>
                </a:solidFill>
                <a:latin typeface="Times New Roman" pitchFamily="18" charset="0"/>
                <a:cs typeface="Times New Roman" pitchFamily="18" charset="0"/>
              </a:rPr>
              <a:t>sta aumentando la produzione di energia da fonti rinnovabili</a:t>
            </a:r>
            <a:endParaRPr lang="it-IT" dirty="0"/>
          </a:p>
        </p:txBody>
      </p:sp>
      <p:sp>
        <p:nvSpPr>
          <p:cNvPr id="4" name="Segnaposto numero diapositiva 3"/>
          <p:cNvSpPr>
            <a:spLocks noGrp="1"/>
          </p:cNvSpPr>
          <p:nvPr>
            <p:ph type="sldNum" sz="quarter" idx="10"/>
          </p:nvPr>
        </p:nvSpPr>
        <p:spPr/>
        <p:txBody>
          <a:bodyPr/>
          <a:lstStyle/>
          <a:p>
            <a:fld id="{BBFEA4EF-F8B7-4158-ABF4-6D57A62CC88E}" type="slidenum">
              <a:rPr lang="it-IT" smtClean="0"/>
              <a:pPr/>
              <a:t>29</a:t>
            </a:fld>
            <a:endParaRPr lang="it-IT"/>
          </a:p>
        </p:txBody>
      </p:sp>
    </p:spTree>
    <p:extLst>
      <p:ext uri="{BB962C8B-B14F-4D97-AF65-F5344CB8AC3E}">
        <p14:creationId xmlns:p14="http://schemas.microsoft.com/office/powerpoint/2010/main" val="953136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BFEA4EF-F8B7-4158-ABF4-6D57A62CC88E}" type="slidenum">
              <a:rPr lang="it-IT" smtClean="0"/>
              <a:pPr/>
              <a:t>31</a:t>
            </a:fld>
            <a:endParaRPr lang="it-IT"/>
          </a:p>
        </p:txBody>
      </p:sp>
    </p:spTree>
    <p:extLst>
      <p:ext uri="{BB962C8B-B14F-4D97-AF65-F5344CB8AC3E}">
        <p14:creationId xmlns:p14="http://schemas.microsoft.com/office/powerpoint/2010/main" val="2773771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68C2E2E-6FA7-4058-A847-A301EE7FE6DD}"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984620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80185091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1248264"/>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49010130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0245363"/>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3668233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DC800EE-721F-4886-9086-E9145FB83F5C}"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684529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AB44FA1-3958-45BC-AABD-7300C01C7EDE}"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855027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51E0411-0040-40B6-AFAD-A3884A6F2F31}"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05271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D6E85E7-053C-4655-A49B-0DC66A2949EB}" type="datetime1">
              <a:rPr lang="it-IT" smtClean="0"/>
              <a:t>22/06/2023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97238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2D8AA65-1B99-4DF7-B737-C0FF4DED8B6F}" type="datetime1">
              <a:rPr lang="it-IT" smtClean="0"/>
              <a:t>22/06/2023</a:t>
            </a:fld>
            <a:endParaRPr lang="it-IT"/>
          </a:p>
        </p:txBody>
      </p:sp>
      <p:sp>
        <p:nvSpPr>
          <p:cNvPr id="6" name="Footer Placeholder 5"/>
          <p:cNvSpPr>
            <a:spLocks noGrp="1"/>
          </p:cNvSpPr>
          <p:nvPr>
            <p:ph type="ftr" sz="quarter" idx="11"/>
          </p:nvPr>
        </p:nvSpPr>
        <p:spPr/>
        <p:txBody>
          <a:bodyPr/>
          <a:lstStyle/>
          <a:p>
            <a:r>
              <a:rPr lang="it-IT"/>
              <a:t>Dott.ssa Vissani Fioretti Emilia  Psicologa, specializzanda in Psicoterapia sistemico-relazionale</a:t>
            </a: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21583773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1F21E5F-1502-4688-B475-C58E32755A38}" type="datetime1">
              <a:rPr lang="it-IT" smtClean="0"/>
              <a:t>22/06/2023</a:t>
            </a:fld>
            <a:endParaRPr lang="it-IT"/>
          </a:p>
        </p:txBody>
      </p:sp>
      <p:sp>
        <p:nvSpPr>
          <p:cNvPr id="8" name="Footer Placeholder 7"/>
          <p:cNvSpPr>
            <a:spLocks noGrp="1"/>
          </p:cNvSpPr>
          <p:nvPr>
            <p:ph type="ftr" sz="quarter" idx="11"/>
          </p:nvPr>
        </p:nvSpPr>
        <p:spPr/>
        <p:txBody>
          <a:bodyPr/>
          <a:lstStyle/>
          <a:p>
            <a:r>
              <a:rPr lang="it-IT"/>
              <a:t>Dott.ssa Vissani Fioretti Emilia  Psicologa, specializzanda in Psicoterapia sistemico-relazionale</a:t>
            </a:r>
          </a:p>
        </p:txBody>
      </p:sp>
      <p:sp>
        <p:nvSpPr>
          <p:cNvPr id="9" name="Slide Number Placeholder 8"/>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187029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4A00B39-C795-410E-BEA0-954CB5FA0DC2}" type="datetime1">
              <a:rPr lang="it-IT" smtClean="0"/>
              <a:t>22/06/2023</a:t>
            </a:fld>
            <a:endParaRPr lang="it-IT"/>
          </a:p>
        </p:txBody>
      </p:sp>
      <p:sp>
        <p:nvSpPr>
          <p:cNvPr id="4" name="Footer Placeholder 3"/>
          <p:cNvSpPr>
            <a:spLocks noGrp="1"/>
          </p:cNvSpPr>
          <p:nvPr>
            <p:ph type="ftr" sz="quarter" idx="11"/>
          </p:nvPr>
        </p:nvSpPr>
        <p:spPr/>
        <p:txBody>
          <a:bodyPr/>
          <a:lstStyle/>
          <a:p>
            <a:r>
              <a:rPr lang="it-IT"/>
              <a:t>Dott.ssa Vissani Fioretti Emilia  Psicologa, specializzanda in Psicoterapia sistemico-relazionale</a:t>
            </a:r>
          </a:p>
        </p:txBody>
      </p:sp>
      <p:sp>
        <p:nvSpPr>
          <p:cNvPr id="5" name="Slide Number Placeholder 4"/>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89343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5568F-F5AE-451D-834C-E643681DB961}" type="datetime1">
              <a:rPr lang="it-IT" smtClean="0"/>
              <a:t>22/06/2023</a:t>
            </a:fld>
            <a:endParaRPr lang="it-IT"/>
          </a:p>
        </p:txBody>
      </p:sp>
      <p:sp>
        <p:nvSpPr>
          <p:cNvPr id="3" name="Footer Placeholder 2"/>
          <p:cNvSpPr>
            <a:spLocks noGrp="1"/>
          </p:cNvSpPr>
          <p:nvPr>
            <p:ph type="ftr" sz="quarter" idx="11"/>
          </p:nvPr>
        </p:nvSpPr>
        <p:spPr/>
        <p:txBody>
          <a:bodyPr/>
          <a:lstStyle/>
          <a:p>
            <a:r>
              <a:rPr lang="it-IT"/>
              <a:t>Dott.ssa Vissani Fioretti Emilia  Psicologa, specializzanda in Psicoterapia sistemico-relazionale</a:t>
            </a:r>
          </a:p>
        </p:txBody>
      </p:sp>
      <p:sp>
        <p:nvSpPr>
          <p:cNvPr id="4" name="Slide Number Placeholder 3"/>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466796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1C5D6E8-D087-402B-819F-93A2DC923719}" type="datetime1">
              <a:rPr lang="it-IT" smtClean="0"/>
              <a:t>22/06/2023</a:t>
            </a:fld>
            <a:endParaRPr lang="it-IT"/>
          </a:p>
        </p:txBody>
      </p:sp>
      <p:sp>
        <p:nvSpPr>
          <p:cNvPr id="6" name="Footer Placeholder 5"/>
          <p:cNvSpPr>
            <a:spLocks noGrp="1"/>
          </p:cNvSpPr>
          <p:nvPr>
            <p:ph type="ftr" sz="quarter" idx="11"/>
          </p:nvPr>
        </p:nvSpPr>
        <p:spPr/>
        <p:txBody>
          <a:bodyPr/>
          <a:lstStyle/>
          <a:p>
            <a:r>
              <a:rPr lang="it-IT"/>
              <a:t>Dott.ssa Vissani Fioretti Emilia  Psicologa, specializzanda in Psicoterapia sistemico-relazionale</a:t>
            </a: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3402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r>
              <a:rPr lang="it-IT"/>
              <a:t>Dott.ssa Vissani Fioretti Emilia  Psicologa, specializzanda in Psicoterapia sistemico-relazionale</a:t>
            </a: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
        <p:nvSpPr>
          <p:cNvPr id="5" name="Date Placeholder 4"/>
          <p:cNvSpPr>
            <a:spLocks noGrp="1"/>
          </p:cNvSpPr>
          <p:nvPr>
            <p:ph type="dt" sz="half" idx="10"/>
          </p:nvPr>
        </p:nvSpPr>
        <p:spPr/>
        <p:txBody>
          <a:bodyPr/>
          <a:lstStyle/>
          <a:p>
            <a:fld id="{32D8AA65-1B99-4DF7-B737-C0FF4DED8B6F}" type="datetime1">
              <a:rPr lang="it-IT" smtClean="0"/>
              <a:t>22/06/2023</a:t>
            </a:fld>
            <a:endParaRPr lang="it-IT"/>
          </a:p>
        </p:txBody>
      </p:sp>
    </p:spTree>
    <p:extLst>
      <p:ext uri="{BB962C8B-B14F-4D97-AF65-F5344CB8AC3E}">
        <p14:creationId xmlns:p14="http://schemas.microsoft.com/office/powerpoint/2010/main" val="3439497578"/>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2D8AA65-1B99-4DF7-B737-C0FF4DED8B6F}" type="datetime1">
              <a:rPr lang="it-IT" smtClean="0"/>
              <a:t>22/06/2023</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Dott.ssa Vissani Fioretti Emilia  Psicologa, specializzanda in Psicoterapia sistemico-relazionale</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7A41E1B-4F70-4964-A407-84C68BE8251C}" type="slidenum">
              <a:rPr lang="it-IT" smtClean="0"/>
              <a:pPr/>
              <a:t>‹N›</a:t>
            </a:fld>
            <a:endParaRPr lang="it-IT"/>
          </a:p>
        </p:txBody>
      </p:sp>
    </p:spTree>
    <p:extLst>
      <p:ext uri="{BB962C8B-B14F-4D97-AF65-F5344CB8AC3E}">
        <p14:creationId xmlns:p14="http://schemas.microsoft.com/office/powerpoint/2010/main" val="2789101588"/>
      </p:ext>
    </p:extLst>
  </p:cSld>
  <p:clrMap bg1="lt1" tx1="dk1" bg2="lt2" tx2="dk2" accent1="accent1" accent2="accent2" accent3="accent3" accent4="accent4" accent5="accent5" accent6="accent6" hlink="hlink" folHlink="folHlink"/>
  <p:sldLayoutIdLst>
    <p:sldLayoutId id="2147484103" r:id="rId1"/>
    <p:sldLayoutId id="2147484104" r:id="rId2"/>
    <p:sldLayoutId id="2147484105" r:id="rId3"/>
    <p:sldLayoutId id="2147484106" r:id="rId4"/>
    <p:sldLayoutId id="2147484107" r:id="rId5"/>
    <p:sldLayoutId id="2147484108" r:id="rId6"/>
    <p:sldLayoutId id="2147484109" r:id="rId7"/>
    <p:sldLayoutId id="2147484110" r:id="rId8"/>
    <p:sldLayoutId id="2147484111" r:id="rId9"/>
    <p:sldLayoutId id="2147484112" r:id="rId10"/>
    <p:sldLayoutId id="2147484113" r:id="rId11"/>
    <p:sldLayoutId id="2147484114" r:id="rId12"/>
    <p:sldLayoutId id="2147484115" r:id="rId13"/>
    <p:sldLayoutId id="2147484116" r:id="rId14"/>
    <p:sldLayoutId id="2147484117" r:id="rId15"/>
    <p:sldLayoutId id="2147484118"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psicopills.it/la-depressione-il-mal-di-vivere-che-colpisce-il-mondo/" TargetMode="External"/><Relationship Id="rId2" Type="http://schemas.openxmlformats.org/officeDocument/2006/relationships/hyperlink" Target="https://psicopills.it/perche-ho-lansia/"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nurse24.it/specializzazioni/salute-mentale/ansia-disturbi-di-ansia-cause-sintomi-trattamento.html" TargetMode="External"/><Relationship Id="rId2" Type="http://schemas.openxmlformats.org/officeDocument/2006/relationships/hyperlink" Target="https://www.nurse24.it/infermiere/lavorare-come-infermiere/musicoterapia-quando-la-musica-supporta-la-clinica.html" TargetMode="External"/><Relationship Id="rId1" Type="http://schemas.openxmlformats.org/officeDocument/2006/relationships/slideLayout" Target="../slideLayouts/slideLayout7.xml"/><Relationship Id="rId6" Type="http://schemas.openxmlformats.org/officeDocument/2006/relationships/hyperlink" Target="https://www.nurse24.it/specializzazioni/ricerca/prevenzione-cadute-ospedale-quali-interventi-attuare.html" TargetMode="External"/><Relationship Id="rId5" Type="http://schemas.openxmlformats.org/officeDocument/2006/relationships/hyperlink" Target="https://www.nurse24.it/infermiere/farmaci/benzodiazepine-ansiolitici-ipnotici-anticonvulsivanti.html" TargetMode="External"/><Relationship Id="rId4" Type="http://schemas.openxmlformats.org/officeDocument/2006/relationships/hyperlink" Target="https://www.nurse24.it/infermiere/farmaci/antipsicotici.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psicopills.it/che-cose-lalzheimer/"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asellaDiTesto 13"/>
          <p:cNvSpPr txBox="1">
            <a:spLocks noChangeArrowheads="1"/>
          </p:cNvSpPr>
          <p:nvPr/>
        </p:nvSpPr>
        <p:spPr bwMode="auto">
          <a:xfrm>
            <a:off x="793985" y="841404"/>
            <a:ext cx="9073008" cy="1186159"/>
          </a:xfrm>
          <a:prstGeom prst="rect">
            <a:avLst/>
          </a:prstGeom>
          <a:noFill/>
          <a:ln w="9525">
            <a:noFill/>
            <a:miter lim="800000"/>
            <a:headEnd/>
            <a:tailEnd/>
          </a:ln>
        </p:spPr>
        <p:txBody>
          <a:bodyPr wrap="square">
            <a:spAutoFit/>
          </a:bodyPr>
          <a:lstStyle/>
          <a:p>
            <a:pPr algn="ctr">
              <a:lnSpc>
                <a:spcPct val="150000"/>
              </a:lnSpc>
            </a:pPr>
            <a:r>
              <a:rPr lang="it-IT" sz="5400" b="1" dirty="0">
                <a:solidFill>
                  <a:srgbClr val="000000"/>
                </a:solidFill>
                <a:latin typeface="+mj-lt"/>
                <a:cs typeface="Times New Roman" pitchFamily="18" charset="0"/>
              </a:rPr>
              <a:t>DOLL THERAPY </a:t>
            </a:r>
          </a:p>
        </p:txBody>
      </p:sp>
      <p:sp>
        <p:nvSpPr>
          <p:cNvPr id="29" name="CasellaDiTesto 28"/>
          <p:cNvSpPr txBox="1"/>
          <p:nvPr/>
        </p:nvSpPr>
        <p:spPr>
          <a:xfrm>
            <a:off x="782625" y="4946720"/>
            <a:ext cx="7776864" cy="1631216"/>
          </a:xfrm>
          <a:prstGeom prst="rect">
            <a:avLst/>
          </a:prstGeom>
          <a:noFill/>
        </p:spPr>
        <p:txBody>
          <a:bodyPr wrap="square">
            <a:spAutoFit/>
          </a:bodyPr>
          <a:lstStyle/>
          <a:p>
            <a:pPr algn="just">
              <a:defRPr/>
            </a:pPr>
            <a:r>
              <a:rPr lang="it-IT" sz="2000" b="1" i="1" kern="0" dirty="0">
                <a:solidFill>
                  <a:sysClr val="windowText" lastClr="000000"/>
                </a:solidFill>
                <a:cs typeface="Times New Roman" pitchFamily="18" charset="0"/>
              </a:rPr>
              <a:t>Emilia Vissani Fioretti</a:t>
            </a:r>
          </a:p>
          <a:p>
            <a:pPr algn="just">
              <a:defRPr/>
            </a:pPr>
            <a:r>
              <a:rPr lang="it-IT" sz="2000" b="1" i="1" kern="0" dirty="0">
                <a:solidFill>
                  <a:sysClr val="windowText" lastClr="000000"/>
                </a:solidFill>
                <a:cs typeface="Times New Roman" pitchFamily="18" charset="0"/>
              </a:rPr>
              <a:t>Psicologa, Psicoterapeuta sistemico-relazionale in formazione</a:t>
            </a:r>
          </a:p>
          <a:p>
            <a:pPr algn="just">
              <a:defRPr/>
            </a:pPr>
            <a:endParaRPr lang="it-IT" sz="2000" kern="0" dirty="0">
              <a:solidFill>
                <a:sysClr val="windowText" lastClr="000000"/>
              </a:solidFill>
              <a:cs typeface="Times New Roman" pitchFamily="18" charset="0"/>
            </a:endParaRPr>
          </a:p>
          <a:p>
            <a:pPr algn="just">
              <a:defRPr/>
            </a:pPr>
            <a:r>
              <a:rPr lang="it-IT" sz="2000" b="1" i="1" kern="0" dirty="0">
                <a:solidFill>
                  <a:sysClr val="windowText" lastClr="000000"/>
                </a:solidFill>
                <a:cs typeface="Times New Roman" panose="02020603050405020304" pitchFamily="18" charset="0"/>
              </a:rPr>
              <a:t>Ordine Psicologi Regione Marche </a:t>
            </a:r>
          </a:p>
          <a:p>
            <a:pPr algn="just">
              <a:defRPr/>
            </a:pPr>
            <a:r>
              <a:rPr lang="it-IT" sz="2000" b="1" i="1" kern="0" dirty="0">
                <a:solidFill>
                  <a:sysClr val="windowText" lastClr="000000"/>
                </a:solidFill>
                <a:cs typeface="Times New Roman" panose="02020603050405020304" pitchFamily="18" charset="0"/>
              </a:rPr>
              <a:t>Albo A n° 31113</a:t>
            </a:r>
          </a:p>
        </p:txBody>
      </p:sp>
      <p:pic>
        <p:nvPicPr>
          <p:cNvPr id="3" name="Immagine 2">
            <a:extLst>
              <a:ext uri="{FF2B5EF4-FFF2-40B4-BE49-F238E27FC236}">
                <a16:creationId xmlns:a16="http://schemas.microsoft.com/office/drawing/2014/main" id="{5A8EA65B-8690-45CF-A834-2271A9386706}"/>
              </a:ext>
            </a:extLst>
          </p:cNvPr>
          <p:cNvPicPr>
            <a:picLocks noChangeAspect="1"/>
          </p:cNvPicPr>
          <p:nvPr/>
        </p:nvPicPr>
        <p:blipFill>
          <a:blip r:embed="rId2"/>
          <a:stretch>
            <a:fillRect/>
          </a:stretch>
        </p:blipFill>
        <p:spPr>
          <a:xfrm>
            <a:off x="4007768" y="3102335"/>
            <a:ext cx="3086356" cy="1831932"/>
          </a:xfrm>
          <a:prstGeom prst="rect">
            <a:avLst/>
          </a:prstGeom>
        </p:spPr>
      </p:pic>
      <p:pic>
        <p:nvPicPr>
          <p:cNvPr id="4" name="Immagine 3">
            <a:extLst>
              <a:ext uri="{FF2B5EF4-FFF2-40B4-BE49-F238E27FC236}">
                <a16:creationId xmlns:a16="http://schemas.microsoft.com/office/drawing/2014/main" id="{6DC7748C-3192-44DC-86FC-C8DE99C700B0}"/>
              </a:ext>
            </a:extLst>
          </p:cNvPr>
          <p:cNvPicPr>
            <a:picLocks noChangeAspect="1"/>
          </p:cNvPicPr>
          <p:nvPr/>
        </p:nvPicPr>
        <p:blipFill>
          <a:blip r:embed="rId3"/>
          <a:stretch>
            <a:fillRect/>
          </a:stretch>
        </p:blipFill>
        <p:spPr>
          <a:xfrm>
            <a:off x="7550135" y="2532244"/>
            <a:ext cx="2253047" cy="1647751"/>
          </a:xfrm>
          <a:prstGeom prst="rect">
            <a:avLst/>
          </a:prstGeom>
        </p:spPr>
      </p:pic>
      <p:pic>
        <p:nvPicPr>
          <p:cNvPr id="7" name="Immagine 6">
            <a:extLst>
              <a:ext uri="{FF2B5EF4-FFF2-40B4-BE49-F238E27FC236}">
                <a16:creationId xmlns:a16="http://schemas.microsoft.com/office/drawing/2014/main" id="{492E78FE-6584-4FE5-9D0A-84B4D3521E4C}"/>
              </a:ext>
            </a:extLst>
          </p:cNvPr>
          <p:cNvPicPr>
            <a:picLocks noChangeAspect="1"/>
          </p:cNvPicPr>
          <p:nvPr/>
        </p:nvPicPr>
        <p:blipFill>
          <a:blip r:embed="rId4"/>
          <a:stretch>
            <a:fillRect/>
          </a:stretch>
        </p:blipFill>
        <p:spPr>
          <a:xfrm>
            <a:off x="793985" y="3087380"/>
            <a:ext cx="2002103" cy="1349732"/>
          </a:xfrm>
          <a:prstGeom prst="rect">
            <a:avLst/>
          </a:prstGeom>
        </p:spPr>
      </p:pic>
    </p:spTree>
    <p:extLst>
      <p:ext uri="{BB962C8B-B14F-4D97-AF65-F5344CB8AC3E}">
        <p14:creationId xmlns:p14="http://schemas.microsoft.com/office/powerpoint/2010/main" val="3454309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1">
            <a:extLst>
              <a:ext uri="{FF2B5EF4-FFF2-40B4-BE49-F238E27FC236}">
                <a16:creationId xmlns:a16="http://schemas.microsoft.com/office/drawing/2014/main" id="{AC9D39F6-7C77-4E24-B66B-B0E0934AD0AD}"/>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CasellaDiTesto 5">
            <a:extLst>
              <a:ext uri="{FF2B5EF4-FFF2-40B4-BE49-F238E27FC236}">
                <a16:creationId xmlns:a16="http://schemas.microsoft.com/office/drawing/2014/main" id="{5DC4D930-A9F5-49C2-A40E-23F3FB1F0422}"/>
              </a:ext>
            </a:extLst>
          </p:cNvPr>
          <p:cNvSpPr txBox="1"/>
          <p:nvPr/>
        </p:nvSpPr>
        <p:spPr>
          <a:xfrm>
            <a:off x="1199456" y="66604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DOLL THERAPY E ATTACCAMENTO</a:t>
            </a:r>
          </a:p>
        </p:txBody>
      </p:sp>
      <p:sp>
        <p:nvSpPr>
          <p:cNvPr id="7" name="CasellaDiTesto 6">
            <a:extLst>
              <a:ext uri="{FF2B5EF4-FFF2-40B4-BE49-F238E27FC236}">
                <a16:creationId xmlns:a16="http://schemas.microsoft.com/office/drawing/2014/main" id="{268C7044-9785-489B-A9BD-6208741F5E94}"/>
              </a:ext>
            </a:extLst>
          </p:cNvPr>
          <p:cNvSpPr txBox="1"/>
          <p:nvPr/>
        </p:nvSpPr>
        <p:spPr>
          <a:xfrm>
            <a:off x="1127448" y="1772816"/>
            <a:ext cx="7704856" cy="3970318"/>
          </a:xfrm>
          <a:prstGeom prst="rect">
            <a:avLst/>
          </a:prstGeom>
          <a:noFill/>
        </p:spPr>
        <p:txBody>
          <a:bodyPr wrap="square" rtlCol="0">
            <a:spAutoFit/>
          </a:bodyPr>
          <a:lstStyle/>
          <a:p>
            <a:r>
              <a:rPr lang="it-IT" sz="2800" dirty="0"/>
              <a:t>È possibile che con questo utilizzo terapeutico le persone instaurino un legame con la bambola, simile ad un </a:t>
            </a:r>
            <a:r>
              <a:rPr lang="it-IT" sz="2800" b="1" dirty="0"/>
              <a:t>senso di protezione materno</a:t>
            </a:r>
            <a:r>
              <a:rPr lang="it-IT" sz="2800" dirty="0"/>
              <a:t>, cambiandole i vestiti, nutrendola e prendendosi cura di lei. Questa attività di cura è stata associata anche ad un aumento del senso di cura verso sé stessi e ad un miglioramento nelle attività svolte in autonomia</a:t>
            </a:r>
            <a:r>
              <a:rPr lang="it-IT" dirty="0"/>
              <a:t>.</a:t>
            </a:r>
          </a:p>
        </p:txBody>
      </p:sp>
    </p:spTree>
    <p:extLst>
      <p:ext uri="{BB962C8B-B14F-4D97-AF65-F5344CB8AC3E}">
        <p14:creationId xmlns:p14="http://schemas.microsoft.com/office/powerpoint/2010/main" val="112304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B79058F5-5362-43A1-B5CB-A0492AF9880F}"/>
              </a:ext>
            </a:extLst>
          </p:cNvPr>
          <p:cNvSpPr>
            <a:spLocks noGrp="1"/>
          </p:cNvSpPr>
          <p:nvPr>
            <p:ph type="sldNum" sz="quarter" idx="12"/>
          </p:nvPr>
        </p:nvSpPr>
        <p:spPr/>
        <p:txBody>
          <a:bodyPr/>
          <a:lstStyle/>
          <a:p>
            <a:fld id="{E7A41E1B-4F70-4964-A407-84C68BE8251C}" type="slidenum">
              <a:rPr lang="it-IT" smtClean="0"/>
              <a:pPr/>
              <a:t>11</a:t>
            </a:fld>
            <a:endParaRPr lang="it-IT"/>
          </a:p>
        </p:txBody>
      </p:sp>
      <p:sp>
        <p:nvSpPr>
          <p:cNvPr id="5" name="Segnaposto piè di pagina 1">
            <a:extLst>
              <a:ext uri="{FF2B5EF4-FFF2-40B4-BE49-F238E27FC236}">
                <a16:creationId xmlns:a16="http://schemas.microsoft.com/office/drawing/2014/main" id="{E2041E12-BA07-46DB-9448-5B2E6A7E1BE0}"/>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a:t>
            </a:r>
            <a:r>
              <a:rPr lang="it-IT" dirty="0" err="1">
                <a:solidFill>
                  <a:schemeClr val="bg1">
                    <a:lumMod val="50000"/>
                  </a:schemeClr>
                </a:solidFill>
              </a:rPr>
              <a:t>relazionalec</a:t>
            </a:r>
            <a:endParaRPr lang="it-IT" dirty="0">
              <a:solidFill>
                <a:schemeClr val="bg1">
                  <a:lumMod val="50000"/>
                </a:schemeClr>
              </a:solidFill>
            </a:endParaRPr>
          </a:p>
        </p:txBody>
      </p:sp>
      <p:sp>
        <p:nvSpPr>
          <p:cNvPr id="2" name="Rettangolo 1">
            <a:extLst>
              <a:ext uri="{FF2B5EF4-FFF2-40B4-BE49-F238E27FC236}">
                <a16:creationId xmlns:a16="http://schemas.microsoft.com/office/drawing/2014/main" id="{8FAAD82D-D1EA-4E4B-AE3F-3C6B3F922491}"/>
              </a:ext>
            </a:extLst>
          </p:cNvPr>
          <p:cNvSpPr/>
          <p:nvPr/>
        </p:nvSpPr>
        <p:spPr>
          <a:xfrm>
            <a:off x="1041426" y="1876373"/>
            <a:ext cx="8232576" cy="3539430"/>
          </a:xfrm>
          <a:prstGeom prst="rect">
            <a:avLst/>
          </a:prstGeom>
        </p:spPr>
        <p:txBody>
          <a:bodyPr wrap="square">
            <a:spAutoFit/>
          </a:bodyPr>
          <a:lstStyle/>
          <a:p>
            <a:r>
              <a:rPr lang="it-IT" sz="2800" dirty="0">
                <a:solidFill>
                  <a:srgbClr val="272727"/>
                </a:solidFill>
                <a:latin typeface="Open Sans"/>
              </a:rPr>
              <a:t>È possibile che con questo utilizzo terapeutico le persone instaurino un legame con la bambola, simile ad un </a:t>
            </a:r>
            <a:r>
              <a:rPr lang="it-IT" sz="2800" b="1" dirty="0">
                <a:solidFill>
                  <a:srgbClr val="272727"/>
                </a:solidFill>
                <a:latin typeface="Open Sans"/>
              </a:rPr>
              <a:t>senso di protezione materno</a:t>
            </a:r>
            <a:r>
              <a:rPr lang="it-IT" sz="2800" dirty="0">
                <a:solidFill>
                  <a:srgbClr val="272727"/>
                </a:solidFill>
                <a:latin typeface="Open Sans"/>
              </a:rPr>
              <a:t>, cambiandole i vestiti, nutrendola e prendendosi cura di lei. Questa attività di cura è stata associata anche ad un aumento del senso di cura verso sé stessi e ad un miglioramento nelle attività svolte in autonomia.</a:t>
            </a:r>
            <a:endParaRPr lang="it-IT" sz="2800" dirty="0"/>
          </a:p>
        </p:txBody>
      </p:sp>
      <p:sp>
        <p:nvSpPr>
          <p:cNvPr id="7" name="CasellaDiTesto 6">
            <a:extLst>
              <a:ext uri="{FF2B5EF4-FFF2-40B4-BE49-F238E27FC236}">
                <a16:creationId xmlns:a16="http://schemas.microsoft.com/office/drawing/2014/main" id="{2625D4DB-436C-4923-88EB-52DCCAB3CAAF}"/>
              </a:ext>
            </a:extLst>
          </p:cNvPr>
          <p:cNvSpPr txBox="1"/>
          <p:nvPr/>
        </p:nvSpPr>
        <p:spPr>
          <a:xfrm>
            <a:off x="1199456" y="66604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DOLL THERAPY E ATTACCAMENTO</a:t>
            </a:r>
          </a:p>
        </p:txBody>
      </p:sp>
    </p:spTree>
    <p:extLst>
      <p:ext uri="{BB962C8B-B14F-4D97-AF65-F5344CB8AC3E}">
        <p14:creationId xmlns:p14="http://schemas.microsoft.com/office/powerpoint/2010/main" val="418284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75E0FF54-F8AD-4106-A94C-40420BA3AB37}"/>
              </a:ext>
            </a:extLst>
          </p:cNvPr>
          <p:cNvSpPr>
            <a:spLocks noGrp="1"/>
          </p:cNvSpPr>
          <p:nvPr>
            <p:ph type="sldNum" sz="quarter" idx="12"/>
          </p:nvPr>
        </p:nvSpPr>
        <p:spPr/>
        <p:txBody>
          <a:bodyPr/>
          <a:lstStyle/>
          <a:p>
            <a:fld id="{E7A41E1B-4F70-4964-A407-84C68BE8251C}" type="slidenum">
              <a:rPr lang="it-IT" smtClean="0"/>
              <a:pPr/>
              <a:t>12</a:t>
            </a:fld>
            <a:endParaRPr lang="it-IT"/>
          </a:p>
        </p:txBody>
      </p:sp>
      <p:sp>
        <p:nvSpPr>
          <p:cNvPr id="4" name="Segnaposto piè di pagina 1">
            <a:extLst>
              <a:ext uri="{FF2B5EF4-FFF2-40B4-BE49-F238E27FC236}">
                <a16:creationId xmlns:a16="http://schemas.microsoft.com/office/drawing/2014/main" id="{E6D9C563-31DF-468F-9D79-2EA5F055F599}"/>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4E888764-A2A1-49F5-ABD1-1843D72CE7C6}"/>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DOLL THERAPY</a:t>
            </a:r>
          </a:p>
        </p:txBody>
      </p:sp>
      <p:sp>
        <p:nvSpPr>
          <p:cNvPr id="2" name="CasellaDiTesto 1">
            <a:extLst>
              <a:ext uri="{FF2B5EF4-FFF2-40B4-BE49-F238E27FC236}">
                <a16:creationId xmlns:a16="http://schemas.microsoft.com/office/drawing/2014/main" id="{57251D53-0A90-4054-BA03-914B9BDC12D5}"/>
              </a:ext>
            </a:extLst>
          </p:cNvPr>
          <p:cNvSpPr txBox="1"/>
          <p:nvPr/>
        </p:nvSpPr>
        <p:spPr>
          <a:xfrm>
            <a:off x="784711" y="1628800"/>
            <a:ext cx="8856984" cy="4801314"/>
          </a:xfrm>
          <a:prstGeom prst="rect">
            <a:avLst/>
          </a:prstGeom>
          <a:noFill/>
        </p:spPr>
        <p:txBody>
          <a:bodyPr wrap="square" rtlCol="0">
            <a:spAutoFit/>
          </a:bodyPr>
          <a:lstStyle/>
          <a:p>
            <a:pPr marL="285750" indent="-285750" fontAlgn="base">
              <a:buFont typeface="Arial" panose="020B0604020202020204" pitchFamily="34" charset="0"/>
              <a:buChar char="•"/>
            </a:pPr>
            <a:r>
              <a:rPr lang="it-IT" b="1" dirty="0" err="1"/>
              <a:t>Miesen</a:t>
            </a:r>
            <a:r>
              <a:rPr lang="it-IT" dirty="0"/>
              <a:t>: suggerisce che il modo in cui alcune persone con la demenza spesso cercano i genitori, è espressione di una necessità di attaccamento.</a:t>
            </a:r>
          </a:p>
          <a:p>
            <a:pPr fontAlgn="base"/>
            <a:endParaRPr lang="it-IT" dirty="0"/>
          </a:p>
          <a:p>
            <a:pPr marL="285750" indent="-285750" fontAlgn="base">
              <a:buFont typeface="Arial" panose="020B0604020202020204" pitchFamily="34" charset="0"/>
              <a:buChar char="•"/>
            </a:pPr>
            <a:r>
              <a:rPr lang="it-IT" b="1" dirty="0" err="1"/>
              <a:t>Bowlby</a:t>
            </a:r>
            <a:r>
              <a:rPr lang="it-IT" dirty="0"/>
              <a:t> e la teoria dell’attaccamento: le esperienze di perdita, separazione e insicurezza sono tutti temi della teoria dell’attaccamento, e spesso sono emozioni sperimentate dalle persone con demenza. La bambola può aiutare a esprimere bisogni insoddisfatti, ad esempio, l’azione di coccolare e baciare la bambola soddisfano la ricerca di affetto e di sicurezza.</a:t>
            </a:r>
          </a:p>
          <a:p>
            <a:pPr fontAlgn="base"/>
            <a:endParaRPr lang="it-IT" dirty="0"/>
          </a:p>
          <a:p>
            <a:pPr marL="285750" indent="-285750" fontAlgn="base">
              <a:buFont typeface="Arial" panose="020B0604020202020204" pitchFamily="34" charset="0"/>
              <a:buChar char="•"/>
            </a:pPr>
            <a:r>
              <a:rPr lang="it-IT" b="1" dirty="0" err="1"/>
              <a:t>Winnicott</a:t>
            </a:r>
            <a:r>
              <a:rPr lang="it-IT" dirty="0"/>
              <a:t> e l’oggetto transizionale, che è talvolta usato dai bambini quando separandosi dal loro caregiver primario in rotta verso l’età adulta. Si suggerisce che la bambola agisca come un tale oggetto per le persone con demenza</a:t>
            </a:r>
          </a:p>
          <a:p>
            <a:pPr fontAlgn="base"/>
            <a:endParaRPr lang="it-IT" dirty="0"/>
          </a:p>
          <a:p>
            <a:pPr marL="285750" indent="-285750" fontAlgn="base">
              <a:buFont typeface="Arial" panose="020B0604020202020204" pitchFamily="34" charset="0"/>
              <a:buChar char="•"/>
            </a:pPr>
            <a:r>
              <a:rPr lang="it-IT" b="1" dirty="0" err="1"/>
              <a:t>Kitwood</a:t>
            </a:r>
            <a:r>
              <a:rPr lang="it-IT" dirty="0"/>
              <a:t>: il suo lavoro ha sottolineato l’importanza di un’assistenza centrata sulla persona e con l’obiettivo di miglioramento del benessere.</a:t>
            </a:r>
          </a:p>
          <a:p>
            <a:pPr fontAlgn="base"/>
            <a:r>
              <a:rPr lang="it-IT" dirty="0"/>
              <a:t> </a:t>
            </a:r>
          </a:p>
          <a:p>
            <a:endParaRPr lang="it-IT" dirty="0"/>
          </a:p>
        </p:txBody>
      </p:sp>
    </p:spTree>
    <p:extLst>
      <p:ext uri="{BB962C8B-B14F-4D97-AF65-F5344CB8AC3E}">
        <p14:creationId xmlns:p14="http://schemas.microsoft.com/office/powerpoint/2010/main" val="40927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21" name="CasellaDiTesto 20">
            <a:extLst>
              <a:ext uri="{FF2B5EF4-FFF2-40B4-BE49-F238E27FC236}">
                <a16:creationId xmlns:a16="http://schemas.microsoft.com/office/drawing/2014/main" id="{A600D474-232A-3E47-B65C-7DD746C3E511}"/>
              </a:ext>
            </a:extLst>
          </p:cNvPr>
          <p:cNvSpPr txBox="1"/>
          <p:nvPr/>
        </p:nvSpPr>
        <p:spPr>
          <a:xfrm>
            <a:off x="1487488" y="2802414"/>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CASO DI STUDIO</a:t>
            </a:r>
          </a:p>
        </p:txBody>
      </p:sp>
      <p:sp>
        <p:nvSpPr>
          <p:cNvPr id="24" name="CasellaDiTesto 23">
            <a:extLst>
              <a:ext uri="{FF2B5EF4-FFF2-40B4-BE49-F238E27FC236}">
                <a16:creationId xmlns:a16="http://schemas.microsoft.com/office/drawing/2014/main" id="{47878D71-93DC-EF48-8E34-612114817172}"/>
              </a:ext>
            </a:extLst>
          </p:cNvPr>
          <p:cNvSpPr txBox="1"/>
          <p:nvPr/>
        </p:nvSpPr>
        <p:spPr>
          <a:xfrm>
            <a:off x="1487488" y="3450486"/>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RISULTATI</a:t>
            </a:r>
          </a:p>
        </p:txBody>
      </p:sp>
      <p:sp>
        <p:nvSpPr>
          <p:cNvPr id="4" name="Segnaposto numero diapositiva 3">
            <a:extLst>
              <a:ext uri="{FF2B5EF4-FFF2-40B4-BE49-F238E27FC236}">
                <a16:creationId xmlns:a16="http://schemas.microsoft.com/office/drawing/2014/main" id="{518B9B7A-51D0-4858-8485-5C1CF7B554FC}"/>
              </a:ext>
            </a:extLst>
          </p:cNvPr>
          <p:cNvSpPr>
            <a:spLocks noGrp="1"/>
          </p:cNvSpPr>
          <p:nvPr>
            <p:ph type="sldNum" sz="quarter" idx="12"/>
          </p:nvPr>
        </p:nvSpPr>
        <p:spPr/>
        <p:txBody>
          <a:bodyPr/>
          <a:lstStyle/>
          <a:p>
            <a:fld id="{E7A41E1B-4F70-4964-A407-84C68BE8251C}" type="slidenum">
              <a:rPr lang="it-IT" smtClean="0"/>
              <a:pPr/>
              <a:t>13</a:t>
            </a:fld>
            <a:endParaRPr lang="it-IT"/>
          </a:p>
        </p:txBody>
      </p:sp>
      <p:sp>
        <p:nvSpPr>
          <p:cNvPr id="10" name="Segnaposto piè di pagina 1">
            <a:extLst>
              <a:ext uri="{FF2B5EF4-FFF2-40B4-BE49-F238E27FC236}">
                <a16:creationId xmlns:a16="http://schemas.microsoft.com/office/drawing/2014/main" id="{66021E6F-51F0-4147-959F-9D481DFB2846}"/>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7D4AB771-D4C2-4816-A20B-1D700291BDEE}"/>
              </a:ext>
            </a:extLst>
          </p:cNvPr>
          <p:cNvSpPr txBox="1"/>
          <p:nvPr/>
        </p:nvSpPr>
        <p:spPr>
          <a:xfrm>
            <a:off x="8827440" y="5980638"/>
            <a:ext cx="503768" cy="369332"/>
          </a:xfrm>
          <a:prstGeom prst="rect">
            <a:avLst/>
          </a:prstGeom>
          <a:solidFill>
            <a:schemeClr val="bg1"/>
          </a:solidFill>
        </p:spPr>
        <p:txBody>
          <a:bodyPr wrap="square" rtlCol="0">
            <a:spAutoFit/>
          </a:bodyPr>
          <a:lstStyle/>
          <a:p>
            <a:endParaRPr lang="it-IT" dirty="0"/>
          </a:p>
        </p:txBody>
      </p:sp>
      <p:sp>
        <p:nvSpPr>
          <p:cNvPr id="12" name="CasellaDiTesto 11">
            <a:extLst>
              <a:ext uri="{FF2B5EF4-FFF2-40B4-BE49-F238E27FC236}">
                <a16:creationId xmlns:a16="http://schemas.microsoft.com/office/drawing/2014/main" id="{21F115AD-2E38-4009-8BD9-93811913E73F}"/>
              </a:ext>
            </a:extLst>
          </p:cNvPr>
          <p:cNvSpPr txBox="1"/>
          <p:nvPr/>
        </p:nvSpPr>
        <p:spPr>
          <a:xfrm>
            <a:off x="799991" y="664189"/>
            <a:ext cx="8208912" cy="461665"/>
          </a:xfrm>
          <a:prstGeom prst="rect">
            <a:avLst/>
          </a:prstGeom>
          <a:noFill/>
        </p:spPr>
        <p:txBody>
          <a:bodyPr wrap="square">
            <a:spAutoFit/>
          </a:bodyPr>
          <a:lstStyle/>
          <a:p>
            <a:pPr algn="ctr">
              <a:defRPr/>
            </a:pPr>
            <a:r>
              <a:rPr lang="it-IT" sz="2400" b="1" kern="0" dirty="0">
                <a:solidFill>
                  <a:sysClr val="windowText" lastClr="000000"/>
                </a:solidFill>
                <a:latin typeface="+mj-lt"/>
                <a:cs typeface="Times New Roman" pitchFamily="18" charset="0"/>
              </a:rPr>
              <a:t>DOLL THERAPY NELLE RSA </a:t>
            </a:r>
          </a:p>
        </p:txBody>
      </p:sp>
      <p:sp>
        <p:nvSpPr>
          <p:cNvPr id="13" name="Rettangolo 12">
            <a:extLst>
              <a:ext uri="{FF2B5EF4-FFF2-40B4-BE49-F238E27FC236}">
                <a16:creationId xmlns:a16="http://schemas.microsoft.com/office/drawing/2014/main" id="{1F3542B8-A1C5-419B-A5B9-C08728668F7D}"/>
              </a:ext>
            </a:extLst>
          </p:cNvPr>
          <p:cNvSpPr/>
          <p:nvPr/>
        </p:nvSpPr>
        <p:spPr>
          <a:xfrm>
            <a:off x="766277" y="1105963"/>
            <a:ext cx="9217024" cy="4462760"/>
          </a:xfrm>
          <a:prstGeom prst="rect">
            <a:avLst/>
          </a:prstGeom>
        </p:spPr>
        <p:txBody>
          <a:bodyPr wrap="square">
            <a:spAutoFit/>
          </a:bodyPr>
          <a:lstStyle/>
          <a:p>
            <a:endParaRPr lang="it-IT" sz="2400" dirty="0"/>
          </a:p>
          <a:p>
            <a:pPr marL="285750" indent="-285750">
              <a:buFont typeface="Arial" panose="020B0604020202020204" pitchFamily="34" charset="0"/>
              <a:buChar char="•"/>
            </a:pPr>
            <a:r>
              <a:rPr lang="it-IT" sz="2000" b="1" i="1" dirty="0"/>
              <a:t>Anziano con demenza</a:t>
            </a:r>
            <a:r>
              <a:rPr lang="it-IT" sz="2000" dirty="0"/>
              <a:t>: es. con malattia di Alzheimer, nel quale progressivamente l'anziano perde se stesso pur rimanendo, per anni, fisicamente integro. La situazione è quella di una “morte in vita”, nel quale i familiari necessitano di essere supportati nel doloroso distacco, da ciò che era, e che non sarà più. </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b="1" i="1" dirty="0"/>
              <a:t>Anziano “cognitivamente presente”</a:t>
            </a:r>
            <a:r>
              <a:rPr lang="it-IT" sz="2000" i="1" dirty="0"/>
              <a:t>:  </a:t>
            </a:r>
            <a:r>
              <a:rPr lang="it-IT" sz="2000" dirty="0"/>
              <a:t>diverse problematiche che possono condurre alla fine della vita come eventi improvvisi (infarto, ictus, ecc..), malattie oncologiche, in altre patologie croniche progressivamente disabilitanti ( diabete, cardiopatie, BPCO, ecc..), </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b="1" i="1" dirty="0"/>
              <a:t>Anziani affetti da pluripatologie</a:t>
            </a:r>
            <a:r>
              <a:rPr lang="it-IT" sz="2000" i="1" dirty="0"/>
              <a:t>: </a:t>
            </a:r>
            <a:r>
              <a:rPr lang="it-IT" sz="2000" dirty="0"/>
              <a:t>es. patologia fisica più demenza</a:t>
            </a:r>
          </a:p>
          <a:p>
            <a:pPr marL="285750" indent="-285750">
              <a:buFont typeface="Arial" panose="020B0604020202020204" pitchFamily="34" charset="0"/>
              <a:buChar char="•"/>
            </a:pPr>
            <a:endParaRPr lang="it-IT" sz="2000" dirty="0"/>
          </a:p>
        </p:txBody>
      </p:sp>
    </p:spTree>
    <p:extLst>
      <p:ext uri="{BB962C8B-B14F-4D97-AF65-F5344CB8AC3E}">
        <p14:creationId xmlns:p14="http://schemas.microsoft.com/office/powerpoint/2010/main" val="2303822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9C9C12E-015A-4350-A153-3EB67BBDA56A}"/>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4" name="Scorrimento orizzontale 3">
            <a:extLst>
              <a:ext uri="{FF2B5EF4-FFF2-40B4-BE49-F238E27FC236}">
                <a16:creationId xmlns:a16="http://schemas.microsoft.com/office/drawing/2014/main" id="{813A79E6-B114-4FB6-91A0-BCD70B496B51}"/>
              </a:ext>
            </a:extLst>
          </p:cNvPr>
          <p:cNvSpPr/>
          <p:nvPr/>
        </p:nvSpPr>
        <p:spPr>
          <a:xfrm>
            <a:off x="1055440" y="1477388"/>
            <a:ext cx="8352928" cy="3960440"/>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sz="2400" dirty="0">
                <a:ln w="0"/>
                <a:solidFill>
                  <a:schemeClr val="tx1"/>
                </a:solidFill>
                <a:effectLst>
                  <a:outerShdw blurRad="38100" dist="19050" dir="2700000" algn="tl" rotWithShape="0">
                    <a:schemeClr val="dk1">
                      <a:alpha val="40000"/>
                    </a:schemeClr>
                  </a:outerShdw>
                </a:effectLst>
              </a:rPr>
              <a:t>Stato di </a:t>
            </a:r>
            <a:r>
              <a:rPr lang="it-IT" sz="2400" b="1" dirty="0">
                <a:ln w="0"/>
                <a:solidFill>
                  <a:schemeClr val="tx1"/>
                </a:solidFill>
                <a:effectLst>
                  <a:outerShdw blurRad="38100" dist="19050" dir="2700000" algn="tl" rotWithShape="0">
                    <a:schemeClr val="dk1">
                      <a:alpha val="40000"/>
                    </a:schemeClr>
                  </a:outerShdw>
                </a:effectLst>
              </a:rPr>
              <a:t>progressivo decadimento </a:t>
            </a:r>
            <a:r>
              <a:rPr lang="it-IT" sz="2400" dirty="0">
                <a:ln w="0"/>
                <a:solidFill>
                  <a:schemeClr val="tx1"/>
                </a:solidFill>
                <a:effectLst>
                  <a:outerShdw blurRad="38100" dist="19050" dir="2700000" algn="tl" rotWithShape="0">
                    <a:schemeClr val="dk1">
                      <a:alpha val="40000"/>
                    </a:schemeClr>
                  </a:outerShdw>
                </a:effectLst>
              </a:rPr>
              <a:t>delle funzioni cerebrali che da più di 6 mesi porta ad un </a:t>
            </a:r>
            <a:r>
              <a:rPr lang="it-IT" sz="2400" b="1" dirty="0">
                <a:ln w="0"/>
                <a:solidFill>
                  <a:schemeClr val="tx1"/>
                </a:solidFill>
                <a:effectLst>
                  <a:outerShdw blurRad="38100" dist="19050" dir="2700000" algn="tl" rotWithShape="0">
                    <a:schemeClr val="dk1">
                      <a:alpha val="40000"/>
                    </a:schemeClr>
                  </a:outerShdw>
                </a:effectLst>
              </a:rPr>
              <a:t>significativo peggioramento </a:t>
            </a:r>
            <a:r>
              <a:rPr lang="it-IT" sz="2400" dirty="0">
                <a:ln w="0"/>
                <a:solidFill>
                  <a:schemeClr val="tx1"/>
                </a:solidFill>
                <a:effectLst>
                  <a:outerShdw blurRad="38100" dist="19050" dir="2700000" algn="tl" rotWithShape="0">
                    <a:schemeClr val="dk1">
                      <a:alpha val="40000"/>
                    </a:schemeClr>
                  </a:outerShdw>
                </a:effectLst>
              </a:rPr>
              <a:t>delle funzioni cognitive e comportamentali del paziente, tale da interferire con la sua normale vita quotidiana</a:t>
            </a:r>
          </a:p>
          <a:p>
            <a:pPr algn="ctr"/>
            <a:endParaRPr lang="it-IT" dirty="0">
              <a:ln w="0"/>
              <a:solidFill>
                <a:schemeClr val="tx1"/>
              </a:solidFill>
              <a:effectLst>
                <a:outerShdw blurRad="38100" dist="19050" dir="2700000" algn="tl" rotWithShape="0">
                  <a:schemeClr val="dk1">
                    <a:alpha val="40000"/>
                  </a:schemeClr>
                </a:outerShdw>
              </a:effectLst>
            </a:endParaRPr>
          </a:p>
        </p:txBody>
      </p:sp>
      <p:sp>
        <p:nvSpPr>
          <p:cNvPr id="5" name="CasellaDiTesto 4">
            <a:extLst>
              <a:ext uri="{FF2B5EF4-FFF2-40B4-BE49-F238E27FC236}">
                <a16:creationId xmlns:a16="http://schemas.microsoft.com/office/drawing/2014/main" id="{F88BB5A2-34B6-41E7-AC4C-15C1353C43C2}"/>
              </a:ext>
            </a:extLst>
          </p:cNvPr>
          <p:cNvSpPr txBox="1"/>
          <p:nvPr/>
        </p:nvSpPr>
        <p:spPr>
          <a:xfrm>
            <a:off x="1199456" y="66604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LA DEMENZA </a:t>
            </a:r>
          </a:p>
        </p:txBody>
      </p:sp>
    </p:spTree>
    <p:extLst>
      <p:ext uri="{BB962C8B-B14F-4D97-AF65-F5344CB8AC3E}">
        <p14:creationId xmlns:p14="http://schemas.microsoft.com/office/powerpoint/2010/main" val="1255428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1">
            <a:extLst>
              <a:ext uri="{FF2B5EF4-FFF2-40B4-BE49-F238E27FC236}">
                <a16:creationId xmlns:a16="http://schemas.microsoft.com/office/drawing/2014/main" id="{E2ABA7ED-799E-48D9-AAF6-A1BC7CFCF509}"/>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08FB0A6E-3BCA-43E0-BCE5-14684D06CF71}"/>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LA DOLL THERAPY NELLE DEMENZE</a:t>
            </a:r>
          </a:p>
        </p:txBody>
      </p:sp>
      <p:sp>
        <p:nvSpPr>
          <p:cNvPr id="3" name="CasellaDiTesto 2">
            <a:extLst>
              <a:ext uri="{FF2B5EF4-FFF2-40B4-BE49-F238E27FC236}">
                <a16:creationId xmlns:a16="http://schemas.microsoft.com/office/drawing/2014/main" id="{95798281-1308-42AB-BDC1-28A345F8F960}"/>
              </a:ext>
            </a:extLst>
          </p:cNvPr>
          <p:cNvSpPr txBox="1"/>
          <p:nvPr/>
        </p:nvSpPr>
        <p:spPr>
          <a:xfrm>
            <a:off x="911424" y="1988840"/>
            <a:ext cx="8064896" cy="3816424"/>
          </a:xfrm>
          <a:prstGeom prst="rect">
            <a:avLst/>
          </a:prstGeom>
          <a:noFill/>
        </p:spPr>
        <p:txBody>
          <a:bodyPr wrap="square" rtlCol="0">
            <a:spAutoFit/>
          </a:bodyPr>
          <a:lstStyle/>
          <a:p>
            <a:endParaRPr lang="it-IT" dirty="0"/>
          </a:p>
        </p:txBody>
      </p:sp>
      <p:sp>
        <p:nvSpPr>
          <p:cNvPr id="6" name="CasellaDiTesto 5">
            <a:extLst>
              <a:ext uri="{FF2B5EF4-FFF2-40B4-BE49-F238E27FC236}">
                <a16:creationId xmlns:a16="http://schemas.microsoft.com/office/drawing/2014/main" id="{76B4373E-4BC7-4F9E-B68F-3A97AAD156F7}"/>
              </a:ext>
            </a:extLst>
          </p:cNvPr>
          <p:cNvSpPr txBox="1"/>
          <p:nvPr/>
        </p:nvSpPr>
        <p:spPr>
          <a:xfrm>
            <a:off x="876222" y="1493987"/>
            <a:ext cx="8512821" cy="4801314"/>
          </a:xfrm>
          <a:prstGeom prst="rect">
            <a:avLst/>
          </a:prstGeom>
          <a:noFill/>
        </p:spPr>
        <p:txBody>
          <a:bodyPr wrap="square" rtlCol="0">
            <a:spAutoFit/>
          </a:bodyPr>
          <a:lstStyle/>
          <a:p>
            <a:pPr fontAlgn="base"/>
            <a:r>
              <a:rPr lang="it-IT" b="1" dirty="0"/>
              <a:t>Alzheimer e altre demenze</a:t>
            </a:r>
            <a:r>
              <a:rPr lang="it-IT" dirty="0"/>
              <a:t> si caratterizzano spesso dalla presenza di sintomi chiamati </a:t>
            </a:r>
            <a:r>
              <a:rPr lang="it-IT" b="1" dirty="0"/>
              <a:t>disturbi comportamentali</a:t>
            </a:r>
            <a:r>
              <a:rPr lang="it-IT" dirty="0"/>
              <a:t>:</a:t>
            </a:r>
          </a:p>
          <a:p>
            <a:pPr fontAlgn="base"/>
            <a:endParaRPr lang="it-IT" dirty="0"/>
          </a:p>
          <a:p>
            <a:pPr marL="285750" indent="-285750" fontAlgn="base">
              <a:buFont typeface="Arial" panose="020B0604020202020204" pitchFamily="34" charset="0"/>
              <a:buChar char="•"/>
            </a:pPr>
            <a:r>
              <a:rPr lang="it-IT" dirty="0"/>
              <a:t>Insonnia</a:t>
            </a:r>
          </a:p>
          <a:p>
            <a:pPr marL="285750" indent="-285750" fontAlgn="base">
              <a:buFont typeface="Arial" panose="020B0604020202020204" pitchFamily="34" charset="0"/>
              <a:buChar char="•"/>
            </a:pPr>
            <a:r>
              <a:rPr lang="it-IT" dirty="0"/>
              <a:t>Inversione ritmo sonno-veglia (non dormire la notte, fare micro-sonni durante il giorno)</a:t>
            </a:r>
          </a:p>
          <a:p>
            <a:pPr marL="285750" indent="-285750" fontAlgn="base">
              <a:buFont typeface="Arial" panose="020B0604020202020204" pitchFamily="34" charset="0"/>
              <a:buChar char="•"/>
            </a:pPr>
            <a:r>
              <a:rPr lang="it-IT" dirty="0"/>
              <a:t>Wandering (camminare incessantemente senza una meta precisa)</a:t>
            </a:r>
          </a:p>
          <a:p>
            <a:pPr marL="285750" indent="-285750" fontAlgn="base">
              <a:buFont typeface="Arial" panose="020B0604020202020204" pitchFamily="34" charset="0"/>
              <a:buChar char="•"/>
            </a:pPr>
            <a:r>
              <a:rPr lang="it-IT" dirty="0"/>
              <a:t>Affaccendamento </a:t>
            </a:r>
            <a:r>
              <a:rPr lang="it-IT" dirty="0" err="1"/>
              <a:t>afinalistico</a:t>
            </a:r>
            <a:r>
              <a:rPr lang="it-IT" dirty="0"/>
              <a:t> (fare continuamente cose senza un senso preciso, come prendere in mano oggetti, spostarli)</a:t>
            </a:r>
          </a:p>
          <a:p>
            <a:pPr marL="285750" indent="-285750" fontAlgn="base">
              <a:buFont typeface="Arial" panose="020B0604020202020204" pitchFamily="34" charset="0"/>
              <a:buChar char="•"/>
            </a:pPr>
            <a:r>
              <a:rPr lang="it-IT" dirty="0"/>
              <a:t>Agitazione e nervosismo (esempio richiesta incessante di voler andare a casa anche se la persona si trova già nella sua casa)</a:t>
            </a:r>
          </a:p>
          <a:p>
            <a:pPr marL="285750" indent="-285750" fontAlgn="base">
              <a:buFont typeface="Arial" panose="020B0604020202020204" pitchFamily="34" charset="0"/>
              <a:buChar char="•"/>
            </a:pPr>
            <a:r>
              <a:rPr lang="it-IT" dirty="0"/>
              <a:t>Aggressività</a:t>
            </a:r>
          </a:p>
          <a:p>
            <a:pPr marL="285750" indent="-285750" fontAlgn="base">
              <a:buFont typeface="Arial" panose="020B0604020202020204" pitchFamily="34" charset="0"/>
              <a:buChar char="•"/>
            </a:pPr>
            <a:r>
              <a:rPr lang="it-IT" u="sng" dirty="0">
                <a:hlinkClick r:id="rId2"/>
              </a:rPr>
              <a:t>Ansia</a:t>
            </a:r>
            <a:r>
              <a:rPr lang="it-IT" dirty="0"/>
              <a:t> e paure</a:t>
            </a:r>
          </a:p>
          <a:p>
            <a:pPr marL="285750" indent="-285750" fontAlgn="base">
              <a:buFont typeface="Arial" panose="020B0604020202020204" pitchFamily="34" charset="0"/>
              <a:buChar char="•"/>
            </a:pPr>
            <a:r>
              <a:rPr lang="it-IT" dirty="0"/>
              <a:t>Apatia</a:t>
            </a:r>
          </a:p>
          <a:p>
            <a:pPr marL="285750" indent="-285750" fontAlgn="base">
              <a:buFont typeface="Arial" panose="020B0604020202020204" pitchFamily="34" charset="0"/>
              <a:buChar char="•"/>
            </a:pPr>
            <a:r>
              <a:rPr lang="it-IT" u="sng" dirty="0">
                <a:hlinkClick r:id="rId3"/>
              </a:rPr>
              <a:t>Depressione</a:t>
            </a:r>
            <a:endParaRPr lang="it-IT" dirty="0"/>
          </a:p>
          <a:p>
            <a:pPr marL="285750" indent="-285750" fontAlgn="base">
              <a:buFont typeface="Arial" panose="020B0604020202020204" pitchFamily="34" charset="0"/>
              <a:buChar char="•"/>
            </a:pPr>
            <a:r>
              <a:rPr lang="it-IT" dirty="0"/>
              <a:t>Deliri (ad esempio accusare ai familiari di aver rubato qualcosa)</a:t>
            </a:r>
          </a:p>
          <a:p>
            <a:endParaRPr lang="it-IT" dirty="0"/>
          </a:p>
        </p:txBody>
      </p:sp>
    </p:spTree>
    <p:extLst>
      <p:ext uri="{BB962C8B-B14F-4D97-AF65-F5344CB8AC3E}">
        <p14:creationId xmlns:p14="http://schemas.microsoft.com/office/powerpoint/2010/main" val="1510373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19" name="CasellaDiTesto 18">
            <a:extLst>
              <a:ext uri="{FF2B5EF4-FFF2-40B4-BE49-F238E27FC236}">
                <a16:creationId xmlns:a16="http://schemas.microsoft.com/office/drawing/2014/main" id="{C524948A-E3A7-874C-B091-3CB866F3FCD9}"/>
              </a:ext>
            </a:extLst>
          </p:cNvPr>
          <p:cNvSpPr txBox="1"/>
          <p:nvPr/>
        </p:nvSpPr>
        <p:spPr>
          <a:xfrm>
            <a:off x="1497832" y="2154342"/>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INTRODUZIONE</a:t>
            </a:r>
          </a:p>
        </p:txBody>
      </p:sp>
      <p:sp>
        <p:nvSpPr>
          <p:cNvPr id="4" name="CasellaDiTesto 3">
            <a:extLst>
              <a:ext uri="{FF2B5EF4-FFF2-40B4-BE49-F238E27FC236}">
                <a16:creationId xmlns:a16="http://schemas.microsoft.com/office/drawing/2014/main" id="{A2CB6182-3BDB-EF43-98B4-B675AD3DE6AF}"/>
              </a:ext>
            </a:extLst>
          </p:cNvPr>
          <p:cNvSpPr txBox="1"/>
          <p:nvPr/>
        </p:nvSpPr>
        <p:spPr>
          <a:xfrm>
            <a:off x="12697326" y="7796463"/>
            <a:ext cx="184731" cy="369332"/>
          </a:xfrm>
          <a:prstGeom prst="rect">
            <a:avLst/>
          </a:prstGeom>
          <a:noFill/>
        </p:spPr>
        <p:txBody>
          <a:bodyPr wrap="none" rtlCol="0">
            <a:spAutoFit/>
          </a:bodyPr>
          <a:lstStyle/>
          <a:p>
            <a:endParaRPr lang="it-IT" dirty="0"/>
          </a:p>
        </p:txBody>
      </p:sp>
      <p:sp>
        <p:nvSpPr>
          <p:cNvPr id="11" name="Segnaposto piè di pagina 1">
            <a:extLst>
              <a:ext uri="{FF2B5EF4-FFF2-40B4-BE49-F238E27FC236}">
                <a16:creationId xmlns:a16="http://schemas.microsoft.com/office/drawing/2014/main" id="{FDB594C2-1801-47A8-8DA4-F0369B48D0B9}"/>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8" name="CasellaDiTesto 7">
            <a:extLst>
              <a:ext uri="{FF2B5EF4-FFF2-40B4-BE49-F238E27FC236}">
                <a16:creationId xmlns:a16="http://schemas.microsoft.com/office/drawing/2014/main" id="{10D27D34-EEE6-479D-B7E7-D6E4272207C0}"/>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LA DOLL THERAPY NELLE DEMENZE</a:t>
            </a:r>
          </a:p>
        </p:txBody>
      </p:sp>
      <p:sp>
        <p:nvSpPr>
          <p:cNvPr id="2" name="CasellaDiTesto 1">
            <a:extLst>
              <a:ext uri="{FF2B5EF4-FFF2-40B4-BE49-F238E27FC236}">
                <a16:creationId xmlns:a16="http://schemas.microsoft.com/office/drawing/2014/main" id="{22F5695A-9322-4D61-87FC-D45135072D83}"/>
              </a:ext>
            </a:extLst>
          </p:cNvPr>
          <p:cNvSpPr txBox="1"/>
          <p:nvPr/>
        </p:nvSpPr>
        <p:spPr>
          <a:xfrm>
            <a:off x="911424" y="1632575"/>
            <a:ext cx="8064896" cy="4154984"/>
          </a:xfrm>
          <a:prstGeom prst="rect">
            <a:avLst/>
          </a:prstGeom>
          <a:noFill/>
        </p:spPr>
        <p:txBody>
          <a:bodyPr wrap="square" rtlCol="0">
            <a:spAutoFit/>
          </a:bodyPr>
          <a:lstStyle/>
          <a:p>
            <a:r>
              <a:rPr lang="it-IT" sz="2400" dirty="0"/>
              <a:t>Questa varietà di sintomi è stata storicamente trattata, e continua ad esserlo anche oggi, con interventi </a:t>
            </a:r>
            <a:r>
              <a:rPr lang="it-IT" sz="2400" b="1" dirty="0"/>
              <a:t>farmacologici</a:t>
            </a:r>
            <a:r>
              <a:rPr lang="it-IT" sz="2400" dirty="0"/>
              <a:t>, come ad esempio </a:t>
            </a:r>
            <a:r>
              <a:rPr lang="it-IT" sz="2400" dirty="0" err="1"/>
              <a:t>Trazodone</a:t>
            </a:r>
            <a:r>
              <a:rPr lang="it-IT" sz="2400" dirty="0"/>
              <a:t> e </a:t>
            </a:r>
            <a:r>
              <a:rPr lang="it-IT" sz="2400" dirty="0" err="1"/>
              <a:t>Quetiapina</a:t>
            </a:r>
            <a:r>
              <a:rPr lang="it-IT" sz="2400" dirty="0"/>
              <a:t>. Più recentemente, tuttavia, si è cercato di </a:t>
            </a:r>
            <a:r>
              <a:rPr lang="it-IT" sz="2400" b="1" dirty="0"/>
              <a:t>limitare</a:t>
            </a:r>
            <a:r>
              <a:rPr lang="it-IT" sz="2400" dirty="0"/>
              <a:t> il più possibile l’uso di farmaci psicotropi, e di utilizzare </a:t>
            </a:r>
            <a:r>
              <a:rPr lang="it-IT" sz="2400" b="1" dirty="0"/>
              <a:t>interventi terapeutici non farmacologici</a:t>
            </a:r>
            <a:r>
              <a:rPr lang="it-IT" sz="2400" dirty="0"/>
              <a:t>. Questo sia perché sembrano essere scarsi i miglioramenti derivanti da queste terapie, sia per gli effetti collaterali dei farmaci, sia perché si è assistito a molteplici </a:t>
            </a:r>
            <a:r>
              <a:rPr lang="it-IT" sz="2400" b="1" dirty="0"/>
              <a:t>benefici</a:t>
            </a:r>
            <a:r>
              <a:rPr lang="it-IT" sz="2400" dirty="0"/>
              <a:t> nell’utilizzare terapie non farmacologiche.</a:t>
            </a:r>
          </a:p>
        </p:txBody>
      </p:sp>
    </p:spTree>
    <p:extLst>
      <p:ext uri="{BB962C8B-B14F-4D97-AF65-F5344CB8AC3E}">
        <p14:creationId xmlns:p14="http://schemas.microsoft.com/office/powerpoint/2010/main" val="322999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65D5261F-29E4-4CCC-A64B-A8B35D1E5E15}"/>
              </a:ext>
            </a:extLst>
          </p:cNvPr>
          <p:cNvSpPr>
            <a:spLocks noGrp="1"/>
          </p:cNvSpPr>
          <p:nvPr>
            <p:ph type="sldNum" sz="quarter" idx="12"/>
          </p:nvPr>
        </p:nvSpPr>
        <p:spPr/>
        <p:txBody>
          <a:bodyPr/>
          <a:lstStyle/>
          <a:p>
            <a:fld id="{E7A41E1B-4F70-4964-A407-84C68BE8251C}" type="slidenum">
              <a:rPr lang="it-IT" smtClean="0"/>
              <a:pPr/>
              <a:t>17</a:t>
            </a:fld>
            <a:endParaRPr lang="it-IT"/>
          </a:p>
        </p:txBody>
      </p:sp>
      <p:sp>
        <p:nvSpPr>
          <p:cNvPr id="4" name="Segnaposto piè di pagina 1">
            <a:extLst>
              <a:ext uri="{FF2B5EF4-FFF2-40B4-BE49-F238E27FC236}">
                <a16:creationId xmlns:a16="http://schemas.microsoft.com/office/drawing/2014/main" id="{B65634A6-8AD5-4B61-BE4E-9AB749678AC3}"/>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CasellaDiTesto 5">
            <a:extLst>
              <a:ext uri="{FF2B5EF4-FFF2-40B4-BE49-F238E27FC236}">
                <a16:creationId xmlns:a16="http://schemas.microsoft.com/office/drawing/2014/main" id="{9EDE1439-3429-450A-9E79-879DF5659796}"/>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LA DOLL THERAPY NELLE DEMENZE</a:t>
            </a:r>
          </a:p>
        </p:txBody>
      </p:sp>
      <p:sp>
        <p:nvSpPr>
          <p:cNvPr id="9" name="CasellaDiTesto 8">
            <a:extLst>
              <a:ext uri="{FF2B5EF4-FFF2-40B4-BE49-F238E27FC236}">
                <a16:creationId xmlns:a16="http://schemas.microsoft.com/office/drawing/2014/main" id="{009BE9F2-BA1C-4BAA-8898-4D91F0454852}"/>
              </a:ext>
            </a:extLst>
          </p:cNvPr>
          <p:cNvSpPr txBox="1"/>
          <p:nvPr/>
        </p:nvSpPr>
        <p:spPr>
          <a:xfrm>
            <a:off x="551384" y="1776042"/>
            <a:ext cx="9137345" cy="4062651"/>
          </a:xfrm>
          <a:prstGeom prst="rect">
            <a:avLst/>
          </a:prstGeom>
          <a:noFill/>
        </p:spPr>
        <p:txBody>
          <a:bodyPr wrap="square" rtlCol="0">
            <a:spAutoFit/>
          </a:bodyPr>
          <a:lstStyle/>
          <a:p>
            <a:r>
              <a:rPr lang="it-IT" sz="2000" dirty="0"/>
              <a:t>La demenza è una condizione patologica in costante crescita che si stima affligga circa 47,5 milioni di persone al mondo, ma una stima dell’OMS ci proietta verso un netto aumento fino a raggiungere i 75,6 milioni nel 2030.</a:t>
            </a:r>
          </a:p>
          <a:p>
            <a:r>
              <a:rPr lang="it-IT" sz="2000" dirty="0"/>
              <a:t>Le </a:t>
            </a:r>
            <a:r>
              <a:rPr lang="it-IT" sz="2000" b="1" dirty="0"/>
              <a:t>linee guida internazionali dell’Associazione di </a:t>
            </a:r>
            <a:r>
              <a:rPr lang="it-IT" sz="2000" b="1" dirty="0" err="1"/>
              <a:t>Psicogeriatria</a:t>
            </a:r>
            <a:r>
              <a:rPr lang="it-IT" sz="2000" dirty="0"/>
              <a:t> suggeriscono nel trattamento di questi pazienti l’utilizzo di plurimi interventi non farmacologici, come ad esempio la </a:t>
            </a:r>
            <a:r>
              <a:rPr lang="it-IT" sz="2000" b="1" dirty="0">
                <a:hlinkClick r:id="rId2"/>
              </a:rPr>
              <a:t>musicoterapia</a:t>
            </a:r>
            <a:r>
              <a:rPr lang="it-IT" sz="2000" dirty="0"/>
              <a:t> per ridurre sintomi quali l’agitazione, l’</a:t>
            </a:r>
            <a:r>
              <a:rPr lang="it-IT" sz="2000" b="1" dirty="0">
                <a:hlinkClick r:id="rId3"/>
              </a:rPr>
              <a:t>ansia</a:t>
            </a:r>
            <a:r>
              <a:rPr lang="it-IT" sz="2000" dirty="0"/>
              <a:t> e i cambiamenti comportamentali in questi pazienti.</a:t>
            </a:r>
          </a:p>
          <a:p>
            <a:r>
              <a:rPr lang="it-IT" sz="2000" dirty="0"/>
              <a:t>La finalità di tali interventi è di </a:t>
            </a:r>
            <a:r>
              <a:rPr lang="it-IT" sz="2000" b="1" dirty="0"/>
              <a:t>ridurre il più possibile il trattamento farmacologico</a:t>
            </a:r>
            <a:r>
              <a:rPr lang="it-IT" sz="2000" dirty="0"/>
              <a:t>, che spesso si basa su agenti </a:t>
            </a:r>
            <a:r>
              <a:rPr lang="it-IT" sz="2000" b="1" dirty="0">
                <a:hlinkClick r:id="rId4"/>
              </a:rPr>
              <a:t>antipsicotici</a:t>
            </a:r>
            <a:r>
              <a:rPr lang="it-IT" sz="2000" b="1" dirty="0"/>
              <a:t> </a:t>
            </a:r>
            <a:r>
              <a:rPr lang="it-IT" sz="2000" dirty="0"/>
              <a:t>e </a:t>
            </a:r>
            <a:r>
              <a:rPr lang="it-IT" sz="2000" b="1" dirty="0">
                <a:hlinkClick r:id="rId5"/>
              </a:rPr>
              <a:t>ansiolitici</a:t>
            </a:r>
            <a:r>
              <a:rPr lang="it-IT" sz="2000" dirty="0"/>
              <a:t>, i quali a loro volta possono accentuare il </a:t>
            </a:r>
            <a:r>
              <a:rPr lang="it-IT" sz="2000" b="1" dirty="0">
                <a:hlinkClick r:id="rId6"/>
              </a:rPr>
              <a:t>rischio di caduta</a:t>
            </a:r>
            <a:r>
              <a:rPr lang="it-IT" sz="2000" dirty="0"/>
              <a:t> e altri sintomi extrapiramidali.</a:t>
            </a:r>
          </a:p>
          <a:p>
            <a:endParaRPr lang="it-IT" dirty="0"/>
          </a:p>
        </p:txBody>
      </p:sp>
    </p:spTree>
    <p:extLst>
      <p:ext uri="{BB962C8B-B14F-4D97-AF65-F5344CB8AC3E}">
        <p14:creationId xmlns:p14="http://schemas.microsoft.com/office/powerpoint/2010/main" val="4240229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3B7B5EF4-8477-45BE-B795-E469714CD953}"/>
              </a:ext>
            </a:extLst>
          </p:cNvPr>
          <p:cNvSpPr>
            <a:spLocks noGrp="1"/>
          </p:cNvSpPr>
          <p:nvPr>
            <p:ph type="sldNum" sz="quarter" idx="12"/>
          </p:nvPr>
        </p:nvSpPr>
        <p:spPr/>
        <p:txBody>
          <a:bodyPr/>
          <a:lstStyle/>
          <a:p>
            <a:fld id="{E7A41E1B-4F70-4964-A407-84C68BE8251C}" type="slidenum">
              <a:rPr lang="it-IT" smtClean="0"/>
              <a:pPr/>
              <a:t>18</a:t>
            </a:fld>
            <a:endParaRPr lang="it-IT"/>
          </a:p>
        </p:txBody>
      </p:sp>
      <p:sp>
        <p:nvSpPr>
          <p:cNvPr id="4" name="Segnaposto piè di pagina 1">
            <a:extLst>
              <a:ext uri="{FF2B5EF4-FFF2-40B4-BE49-F238E27FC236}">
                <a16:creationId xmlns:a16="http://schemas.microsoft.com/office/drawing/2014/main" id="{06FF972C-797A-424D-BC9D-2AC996DADC03}"/>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Segnaposto piè di pagina 1">
            <a:extLst>
              <a:ext uri="{FF2B5EF4-FFF2-40B4-BE49-F238E27FC236}">
                <a16:creationId xmlns:a16="http://schemas.microsoft.com/office/drawing/2014/main" id="{5F345C74-7FB9-4C2E-B795-86EDE540EF05}"/>
              </a:ext>
            </a:extLst>
          </p:cNvPr>
          <p:cNvSpPr txBox="1">
            <a:spLocks/>
          </p:cNvSpPr>
          <p:nvPr/>
        </p:nvSpPr>
        <p:spPr>
          <a:xfrm>
            <a:off x="767408" y="6165304"/>
            <a:ext cx="6521152"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a:solidFill>
                  <a:schemeClr val="bg1">
                    <a:lumMod val="50000"/>
                  </a:schemeClr>
                </a:solidFill>
              </a:rPr>
              <a:t>Dott.ssa Vissani Fioretti Emilia  </a:t>
            </a:r>
            <a:br>
              <a:rPr lang="it-IT">
                <a:solidFill>
                  <a:schemeClr val="bg1">
                    <a:lumMod val="50000"/>
                  </a:schemeClr>
                </a:solidFill>
              </a:rPr>
            </a:br>
            <a:r>
              <a:rPr lang="it-IT">
                <a:solidFill>
                  <a:schemeClr val="bg1">
                    <a:lumMod val="50000"/>
                  </a:schemeClr>
                </a:solidFill>
              </a:rPr>
              <a:t>Psicologa, specializzanda in Psicoterapia sistemico-relazionale</a:t>
            </a:r>
            <a:endParaRPr lang="it-IT" dirty="0">
              <a:solidFill>
                <a:schemeClr val="bg1">
                  <a:lumMod val="50000"/>
                </a:schemeClr>
              </a:solidFill>
            </a:endParaRPr>
          </a:p>
        </p:txBody>
      </p:sp>
      <p:sp>
        <p:nvSpPr>
          <p:cNvPr id="9" name="CasellaDiTesto 8">
            <a:extLst>
              <a:ext uri="{FF2B5EF4-FFF2-40B4-BE49-F238E27FC236}">
                <a16:creationId xmlns:a16="http://schemas.microsoft.com/office/drawing/2014/main" id="{2C1A1DDF-D3AA-4861-9B10-102C73306851}"/>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a:solidFill>
                  <a:sysClr val="windowText" lastClr="000000"/>
                </a:solidFill>
                <a:latin typeface="+mj-lt"/>
                <a:cs typeface="Times New Roman" pitchFamily="18" charset="0"/>
              </a:rPr>
              <a:t>LA DOLL THERAPY NELLE DEMENZE</a:t>
            </a:r>
            <a:endParaRPr lang="it-IT" sz="3200" b="1" kern="0" dirty="0">
              <a:solidFill>
                <a:sysClr val="windowText" lastClr="000000"/>
              </a:solidFill>
              <a:latin typeface="+mj-lt"/>
              <a:cs typeface="Times New Roman" pitchFamily="18" charset="0"/>
            </a:endParaRPr>
          </a:p>
        </p:txBody>
      </p:sp>
      <p:sp>
        <p:nvSpPr>
          <p:cNvPr id="2" name="CasellaDiTesto 1">
            <a:extLst>
              <a:ext uri="{FF2B5EF4-FFF2-40B4-BE49-F238E27FC236}">
                <a16:creationId xmlns:a16="http://schemas.microsoft.com/office/drawing/2014/main" id="{6D9F469F-C193-4971-BA93-F9A44415F63A}"/>
              </a:ext>
            </a:extLst>
          </p:cNvPr>
          <p:cNvSpPr txBox="1"/>
          <p:nvPr/>
        </p:nvSpPr>
        <p:spPr>
          <a:xfrm>
            <a:off x="767408" y="1684609"/>
            <a:ext cx="7848872" cy="4093428"/>
          </a:xfrm>
          <a:prstGeom prst="rect">
            <a:avLst/>
          </a:prstGeom>
          <a:noFill/>
        </p:spPr>
        <p:txBody>
          <a:bodyPr wrap="square" rtlCol="0">
            <a:spAutoFit/>
          </a:bodyPr>
          <a:lstStyle/>
          <a:p>
            <a:r>
              <a:rPr lang="it-IT" sz="2000" dirty="0"/>
              <a:t>Questa terapia risulta molto utile quando: </a:t>
            </a:r>
          </a:p>
          <a:p>
            <a:endParaRPr lang="it-IT" sz="2000" dirty="0"/>
          </a:p>
          <a:p>
            <a:pPr marL="285750" indent="-285750">
              <a:buFont typeface="Arial" panose="020B0604020202020204" pitchFamily="34" charset="0"/>
              <a:buChar char="•"/>
            </a:pPr>
            <a:r>
              <a:rPr lang="it-IT" sz="2000" dirty="0"/>
              <a:t>sono presenti disturbi comportamentali (agitazione, ansia, aggressività, disturbi del sonno, depressione, apatia, irritabilità, affaccendamento, wandering=movimento continuo finalistico, deliri, allucinazioni, </a:t>
            </a:r>
            <a:r>
              <a:rPr lang="it-IT" sz="2000" dirty="0" err="1"/>
              <a:t>ecc</a:t>
            </a:r>
            <a:r>
              <a:rPr lang="it-IT" sz="2000" dirty="0"/>
              <a:t>)</a:t>
            </a:r>
          </a:p>
          <a:p>
            <a:endParaRPr lang="it-IT" sz="2000" dirty="0"/>
          </a:p>
          <a:p>
            <a:pPr marL="285750" indent="-285750">
              <a:buFont typeface="Arial" panose="020B0604020202020204" pitchFamily="34" charset="0"/>
              <a:buChar char="•"/>
            </a:pPr>
            <a:r>
              <a:rPr lang="it-IT" sz="2000" dirty="0"/>
              <a:t> la persona comincia a perdere capacità cognitive (quali memoria, linguaggio, attenzione, orientamento nel tempo e nello spazio)</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 la persona comincia a staccarsi dalla realtà (dalla nostra realtà) per vivere una sua realtà quotidiana. </a:t>
            </a:r>
          </a:p>
        </p:txBody>
      </p:sp>
    </p:spTree>
    <p:extLst>
      <p:ext uri="{BB962C8B-B14F-4D97-AF65-F5344CB8AC3E}">
        <p14:creationId xmlns:p14="http://schemas.microsoft.com/office/powerpoint/2010/main" val="1504030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19" name="CasellaDiTesto 18">
            <a:extLst>
              <a:ext uri="{FF2B5EF4-FFF2-40B4-BE49-F238E27FC236}">
                <a16:creationId xmlns:a16="http://schemas.microsoft.com/office/drawing/2014/main" id="{C524948A-E3A7-874C-B091-3CB866F3FCD9}"/>
              </a:ext>
            </a:extLst>
          </p:cNvPr>
          <p:cNvSpPr txBox="1"/>
          <p:nvPr/>
        </p:nvSpPr>
        <p:spPr>
          <a:xfrm>
            <a:off x="1497832" y="2154342"/>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INTRODUZIONE</a:t>
            </a:r>
          </a:p>
        </p:txBody>
      </p:sp>
      <p:sp>
        <p:nvSpPr>
          <p:cNvPr id="4" name="CasellaDiTesto 3">
            <a:extLst>
              <a:ext uri="{FF2B5EF4-FFF2-40B4-BE49-F238E27FC236}">
                <a16:creationId xmlns:a16="http://schemas.microsoft.com/office/drawing/2014/main" id="{A2CB6182-3BDB-EF43-98B4-B675AD3DE6AF}"/>
              </a:ext>
            </a:extLst>
          </p:cNvPr>
          <p:cNvSpPr txBox="1"/>
          <p:nvPr/>
        </p:nvSpPr>
        <p:spPr>
          <a:xfrm>
            <a:off x="12697326" y="7796463"/>
            <a:ext cx="184731" cy="369332"/>
          </a:xfrm>
          <a:prstGeom prst="rect">
            <a:avLst/>
          </a:prstGeom>
          <a:noFill/>
        </p:spPr>
        <p:txBody>
          <a:bodyPr wrap="none" rtlCol="0">
            <a:spAutoFit/>
          </a:bodyPr>
          <a:lstStyle/>
          <a:p>
            <a:endParaRPr lang="it-IT" dirty="0"/>
          </a:p>
        </p:txBody>
      </p:sp>
      <p:sp>
        <p:nvSpPr>
          <p:cNvPr id="11" name="Segnaposto piè di pagina 1">
            <a:extLst>
              <a:ext uri="{FF2B5EF4-FFF2-40B4-BE49-F238E27FC236}">
                <a16:creationId xmlns:a16="http://schemas.microsoft.com/office/drawing/2014/main" id="{AE81231F-CD4D-4809-8026-31E39130035A}"/>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3" name="CasellaDiTesto 2">
            <a:extLst>
              <a:ext uri="{FF2B5EF4-FFF2-40B4-BE49-F238E27FC236}">
                <a16:creationId xmlns:a16="http://schemas.microsoft.com/office/drawing/2014/main" id="{CC3943E1-D6D5-4044-A5BD-58A2A1CE086B}"/>
              </a:ext>
            </a:extLst>
          </p:cNvPr>
          <p:cNvSpPr txBox="1"/>
          <p:nvPr/>
        </p:nvSpPr>
        <p:spPr>
          <a:xfrm>
            <a:off x="263352" y="3284984"/>
            <a:ext cx="1234480" cy="1224136"/>
          </a:xfrm>
          <a:prstGeom prst="rect">
            <a:avLst/>
          </a:prstGeom>
          <a:solidFill>
            <a:schemeClr val="bg1"/>
          </a:solidFill>
        </p:spPr>
        <p:txBody>
          <a:bodyPr wrap="square" rtlCol="0">
            <a:spAutoFit/>
          </a:bodyPr>
          <a:lstStyle/>
          <a:p>
            <a:endParaRPr lang="it-IT" dirty="0"/>
          </a:p>
        </p:txBody>
      </p:sp>
      <p:sp>
        <p:nvSpPr>
          <p:cNvPr id="5" name="CasellaDiTesto 4">
            <a:extLst>
              <a:ext uri="{FF2B5EF4-FFF2-40B4-BE49-F238E27FC236}">
                <a16:creationId xmlns:a16="http://schemas.microsoft.com/office/drawing/2014/main" id="{695A4B2B-A4C3-451B-9FB1-DE75E8C6FA48}"/>
              </a:ext>
            </a:extLst>
          </p:cNvPr>
          <p:cNvSpPr txBox="1"/>
          <p:nvPr/>
        </p:nvSpPr>
        <p:spPr>
          <a:xfrm>
            <a:off x="551384" y="3068960"/>
            <a:ext cx="216024" cy="504056"/>
          </a:xfrm>
          <a:prstGeom prst="rect">
            <a:avLst/>
          </a:prstGeom>
          <a:solidFill>
            <a:schemeClr val="bg1"/>
          </a:solidFill>
        </p:spPr>
        <p:txBody>
          <a:bodyPr wrap="square" rtlCol="0">
            <a:spAutoFit/>
          </a:bodyPr>
          <a:lstStyle/>
          <a:p>
            <a:endParaRPr lang="it-IT" dirty="0"/>
          </a:p>
        </p:txBody>
      </p:sp>
      <p:sp>
        <p:nvSpPr>
          <p:cNvPr id="10" name="CasellaDiTesto 9">
            <a:extLst>
              <a:ext uri="{FF2B5EF4-FFF2-40B4-BE49-F238E27FC236}">
                <a16:creationId xmlns:a16="http://schemas.microsoft.com/office/drawing/2014/main" id="{F4594283-155D-4FBA-81B1-012864FECD02}"/>
              </a:ext>
            </a:extLst>
          </p:cNvPr>
          <p:cNvSpPr txBox="1"/>
          <p:nvPr/>
        </p:nvSpPr>
        <p:spPr>
          <a:xfrm>
            <a:off x="627107" y="1801852"/>
            <a:ext cx="8856984" cy="3884718"/>
          </a:xfrm>
          <a:prstGeom prst="rect">
            <a:avLst/>
          </a:prstGeom>
          <a:noFill/>
        </p:spPr>
        <p:txBody>
          <a:bodyPr wrap="square" rtlCol="0">
            <a:spAutoFit/>
          </a:bodyPr>
          <a:lstStyle/>
          <a:p>
            <a:pPr>
              <a:lnSpc>
                <a:spcPct val="200000"/>
              </a:lnSpc>
            </a:pPr>
            <a:r>
              <a:rPr lang="it-IT" i="1" dirty="0"/>
              <a:t>Terapia non farmacologica: è definito come un approccio alla cura che cerca di migliorare il </a:t>
            </a:r>
            <a:r>
              <a:rPr lang="it-IT" b="1" i="1" dirty="0"/>
              <a:t>benessere</a:t>
            </a:r>
            <a:r>
              <a:rPr lang="it-IT" i="1" dirty="0"/>
              <a:t> di una persona con demenza senza l’uso di farmaci. Ad esempio, terapia di </a:t>
            </a:r>
            <a:r>
              <a:rPr lang="it-IT" b="1" i="1" dirty="0"/>
              <a:t>reminiscenza</a:t>
            </a:r>
            <a:r>
              <a:rPr lang="it-IT" i="1" dirty="0"/>
              <a:t>, </a:t>
            </a:r>
            <a:r>
              <a:rPr lang="it-IT" b="1" i="1" dirty="0"/>
              <a:t>aromaterapia</a:t>
            </a:r>
            <a:r>
              <a:rPr lang="it-IT" i="1" dirty="0"/>
              <a:t> e musicoterapia hanno dimostrato essere interventi utili nelle demenze. Non solo per i disturbi comportamentali: anche utilizzate quando la persona è tranquilla, apportano dei benefici al suo benessere e quindi alla qualità di vita, andando a </a:t>
            </a:r>
            <a:r>
              <a:rPr lang="it-IT" b="1" i="1" dirty="0"/>
              <a:t>stimolare importanti funzioni cognitive ed emotive</a:t>
            </a:r>
            <a:r>
              <a:rPr lang="it-IT" i="1" dirty="0"/>
              <a:t>.</a:t>
            </a:r>
            <a:endParaRPr lang="it-IT" dirty="0"/>
          </a:p>
        </p:txBody>
      </p:sp>
      <p:sp>
        <p:nvSpPr>
          <p:cNvPr id="12" name="CasellaDiTesto 11">
            <a:extLst>
              <a:ext uri="{FF2B5EF4-FFF2-40B4-BE49-F238E27FC236}">
                <a16:creationId xmlns:a16="http://schemas.microsoft.com/office/drawing/2014/main" id="{0A2787CD-3B6C-4F52-84BE-EC7C494C0DEF}"/>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LA DOLL THERAPY NELLE DEMENZE</a:t>
            </a:r>
          </a:p>
        </p:txBody>
      </p:sp>
    </p:spTree>
    <p:extLst>
      <p:ext uri="{BB962C8B-B14F-4D97-AF65-F5344CB8AC3E}">
        <p14:creationId xmlns:p14="http://schemas.microsoft.com/office/powerpoint/2010/main" val="4276308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9C9C12E-015A-4350-A153-3EB67BBDA56A}"/>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4" name="Scorrimento orizzontale 3">
            <a:extLst>
              <a:ext uri="{FF2B5EF4-FFF2-40B4-BE49-F238E27FC236}">
                <a16:creationId xmlns:a16="http://schemas.microsoft.com/office/drawing/2014/main" id="{813A79E6-B114-4FB6-91A0-BCD70B496B51}"/>
              </a:ext>
            </a:extLst>
          </p:cNvPr>
          <p:cNvSpPr/>
          <p:nvPr/>
        </p:nvSpPr>
        <p:spPr>
          <a:xfrm>
            <a:off x="335360" y="260648"/>
            <a:ext cx="9289032" cy="5693717"/>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r>
              <a:rPr lang="it-IT" sz="2000" dirty="0"/>
              <a:t>L’ideatrice della </a:t>
            </a:r>
            <a:r>
              <a:rPr lang="it-IT" sz="2000" dirty="0" err="1"/>
              <a:t>Doll</a:t>
            </a:r>
            <a:r>
              <a:rPr lang="it-IT" sz="2000" dirty="0"/>
              <a:t> Therapy è la </a:t>
            </a:r>
            <a:r>
              <a:rPr lang="it-IT" sz="2000" b="1" dirty="0"/>
              <a:t>psicoterapeuta svedese </a:t>
            </a:r>
            <a:r>
              <a:rPr lang="it-IT" sz="2000" b="1" dirty="0" err="1"/>
              <a:t>Britt</a:t>
            </a:r>
            <a:r>
              <a:rPr lang="it-IT" sz="2000" b="1" dirty="0"/>
              <a:t> Marie </a:t>
            </a:r>
            <a:r>
              <a:rPr lang="it-IT" sz="2000" b="1" dirty="0" err="1"/>
              <a:t>Egedius</a:t>
            </a:r>
            <a:r>
              <a:rPr lang="it-IT" sz="2000" b="1" dirty="0"/>
              <a:t> </a:t>
            </a:r>
            <a:r>
              <a:rPr lang="it-IT" sz="2000" b="1" dirty="0" err="1"/>
              <a:t>Jakobsson</a:t>
            </a:r>
            <a:r>
              <a:rPr lang="it-IT" sz="2000" b="1" dirty="0"/>
              <a:t> </a:t>
            </a:r>
            <a:r>
              <a:rPr lang="it-IT" sz="2000" dirty="0"/>
              <a:t>che, negli anni ‘90, realizza la prima bambola “speciale” per suo figlio, affetto da autismo, iniziando così la sperimentazione.</a:t>
            </a:r>
            <a:br>
              <a:rPr lang="it-IT" sz="2000" dirty="0"/>
            </a:br>
            <a:endParaRPr lang="it-IT" sz="2000" dirty="0"/>
          </a:p>
          <a:p>
            <a:r>
              <a:rPr lang="it-IT" sz="2000" dirty="0"/>
              <a:t>In Italia, questa terapia è stata introdotta dal compianto </a:t>
            </a:r>
            <a:r>
              <a:rPr lang="it-IT" sz="2000" b="1" dirty="0"/>
              <a:t>dott. Ivo </a:t>
            </a:r>
            <a:r>
              <a:rPr lang="it-IT" sz="2000" b="1" dirty="0" err="1"/>
              <a:t>Cilesi</a:t>
            </a:r>
            <a:r>
              <a:rPr lang="it-IT" sz="2000" b="1" dirty="0"/>
              <a:t>, pedagogista ed esperto di Alzheimer</a:t>
            </a:r>
            <a:r>
              <a:rPr lang="it-IT" sz="2000" dirty="0"/>
              <a:t>, che ha studiato e curato la realizzazione della bambola ad oggi utilizzata per la terapia e diventata un vero e proprio presidio medico.</a:t>
            </a:r>
          </a:p>
          <a:p>
            <a:pPr algn="ctr"/>
            <a:endParaRPr lang="it-IT" sz="2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92037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FC1E1F67-C8F1-4D88-A7CC-8218B237D1A2}"/>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E82CAB14-518B-4BF7-9BE8-1D27690180F2}"/>
              </a:ext>
            </a:extLst>
          </p:cNvPr>
          <p:cNvSpPr>
            <a:spLocks noGrp="1"/>
          </p:cNvSpPr>
          <p:nvPr>
            <p:ph type="sldNum" sz="quarter" idx="12"/>
          </p:nvPr>
        </p:nvSpPr>
        <p:spPr/>
        <p:txBody>
          <a:bodyPr/>
          <a:lstStyle/>
          <a:p>
            <a:fld id="{E7A41E1B-4F70-4964-A407-84C68BE8251C}" type="slidenum">
              <a:rPr lang="it-IT" smtClean="0"/>
              <a:pPr/>
              <a:t>20</a:t>
            </a:fld>
            <a:endParaRPr lang="it-IT"/>
          </a:p>
        </p:txBody>
      </p:sp>
      <p:sp>
        <p:nvSpPr>
          <p:cNvPr id="4" name="CasellaDiTesto 3">
            <a:extLst>
              <a:ext uri="{FF2B5EF4-FFF2-40B4-BE49-F238E27FC236}">
                <a16:creationId xmlns:a16="http://schemas.microsoft.com/office/drawing/2014/main" id="{437E32B1-CB83-471C-8FC0-CFC3B852AFDC}"/>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LA DOLL THERAPY NELLE DEMENZE</a:t>
            </a:r>
          </a:p>
        </p:txBody>
      </p:sp>
      <p:sp>
        <p:nvSpPr>
          <p:cNvPr id="5" name="CasellaDiTesto 4">
            <a:extLst>
              <a:ext uri="{FF2B5EF4-FFF2-40B4-BE49-F238E27FC236}">
                <a16:creationId xmlns:a16="http://schemas.microsoft.com/office/drawing/2014/main" id="{BAF729C9-A6DF-4C80-97DA-B105A53293EB}"/>
              </a:ext>
            </a:extLst>
          </p:cNvPr>
          <p:cNvSpPr txBox="1"/>
          <p:nvPr/>
        </p:nvSpPr>
        <p:spPr>
          <a:xfrm>
            <a:off x="551384" y="1517047"/>
            <a:ext cx="8596668" cy="4524315"/>
          </a:xfrm>
          <a:prstGeom prst="rect">
            <a:avLst/>
          </a:prstGeom>
          <a:noFill/>
        </p:spPr>
        <p:txBody>
          <a:bodyPr wrap="square" rtlCol="0">
            <a:spAutoFit/>
          </a:bodyPr>
          <a:lstStyle/>
          <a:p>
            <a:r>
              <a:rPr lang="it-IT" sz="2400" dirty="0"/>
              <a:t>Le terapie non farmacologiche:</a:t>
            </a:r>
          </a:p>
          <a:p>
            <a:endParaRPr lang="it-IT" sz="2400" dirty="0"/>
          </a:p>
          <a:p>
            <a:r>
              <a:rPr lang="it-IT" sz="2400" dirty="0"/>
              <a:t> • sono un valido aiuto a quelle tradizionali legate al farmaco</a:t>
            </a:r>
          </a:p>
          <a:p>
            <a:endParaRPr lang="it-IT" sz="2400" dirty="0"/>
          </a:p>
          <a:p>
            <a:r>
              <a:rPr lang="it-IT" sz="2400" dirty="0"/>
              <a:t>• se ben individuate e applicate secondo le giuste modalità garantiscono il benessere psicologico del malato e di riflesso di chi sta vicino</a:t>
            </a:r>
          </a:p>
          <a:p>
            <a:endParaRPr lang="it-IT" sz="2400" dirty="0"/>
          </a:p>
          <a:p>
            <a:pPr marL="179388" indent="-179388">
              <a:buFont typeface="Arial" panose="020B0604020202020204" pitchFamily="34" charset="0"/>
              <a:buChar char="•"/>
            </a:pPr>
            <a:r>
              <a:rPr lang="it-IT" sz="2400" dirty="0"/>
              <a:t>Gli interventi agiscono sulla cognitività e sul comportamento ( terapia del viaggio e della bambola ) e sulla stimolazione.</a:t>
            </a:r>
          </a:p>
        </p:txBody>
      </p:sp>
    </p:spTree>
    <p:extLst>
      <p:ext uri="{BB962C8B-B14F-4D97-AF65-F5344CB8AC3E}">
        <p14:creationId xmlns:p14="http://schemas.microsoft.com/office/powerpoint/2010/main" val="1117932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CasellaDiTesto 18">
            <a:extLst>
              <a:ext uri="{FF2B5EF4-FFF2-40B4-BE49-F238E27FC236}">
                <a16:creationId xmlns:a16="http://schemas.microsoft.com/office/drawing/2014/main" id="{C524948A-E3A7-874C-B091-3CB866F3FCD9}"/>
              </a:ext>
            </a:extLst>
          </p:cNvPr>
          <p:cNvSpPr txBox="1"/>
          <p:nvPr/>
        </p:nvSpPr>
        <p:spPr>
          <a:xfrm>
            <a:off x="1497832" y="2154342"/>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INTRODUZIONE</a:t>
            </a:r>
          </a:p>
        </p:txBody>
      </p:sp>
      <p:sp>
        <p:nvSpPr>
          <p:cNvPr id="4" name="CasellaDiTesto 3">
            <a:extLst>
              <a:ext uri="{FF2B5EF4-FFF2-40B4-BE49-F238E27FC236}">
                <a16:creationId xmlns:a16="http://schemas.microsoft.com/office/drawing/2014/main" id="{A2CB6182-3BDB-EF43-98B4-B675AD3DE6AF}"/>
              </a:ext>
            </a:extLst>
          </p:cNvPr>
          <p:cNvSpPr txBox="1"/>
          <p:nvPr/>
        </p:nvSpPr>
        <p:spPr>
          <a:xfrm>
            <a:off x="12697326" y="7796463"/>
            <a:ext cx="184731" cy="369332"/>
          </a:xfrm>
          <a:prstGeom prst="rect">
            <a:avLst/>
          </a:prstGeom>
          <a:noFill/>
        </p:spPr>
        <p:txBody>
          <a:bodyPr wrap="none" rtlCol="0">
            <a:spAutoFit/>
          </a:bodyPr>
          <a:lstStyle/>
          <a:p>
            <a:endParaRPr lang="it-IT" dirty="0"/>
          </a:p>
        </p:txBody>
      </p:sp>
      <p:sp>
        <p:nvSpPr>
          <p:cNvPr id="10" name="Segnaposto piè di pagina 1">
            <a:extLst>
              <a:ext uri="{FF2B5EF4-FFF2-40B4-BE49-F238E27FC236}">
                <a16:creationId xmlns:a16="http://schemas.microsoft.com/office/drawing/2014/main" id="{D67B3B2F-72AB-4474-9B40-17BD8E05A3F0}"/>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CasellaDiTesto 5">
            <a:extLst>
              <a:ext uri="{FF2B5EF4-FFF2-40B4-BE49-F238E27FC236}">
                <a16:creationId xmlns:a16="http://schemas.microsoft.com/office/drawing/2014/main" id="{4651D767-0D4A-472D-9CD1-2D06F9405543}"/>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LA DOLL THERAPY NELLE DEMENZE</a:t>
            </a:r>
          </a:p>
        </p:txBody>
      </p:sp>
      <p:sp>
        <p:nvSpPr>
          <p:cNvPr id="3" name="CasellaDiTesto 2">
            <a:extLst>
              <a:ext uri="{FF2B5EF4-FFF2-40B4-BE49-F238E27FC236}">
                <a16:creationId xmlns:a16="http://schemas.microsoft.com/office/drawing/2014/main" id="{5DF36AE7-9F4F-4CAA-92C1-757228B0E056}"/>
              </a:ext>
            </a:extLst>
          </p:cNvPr>
          <p:cNvSpPr txBox="1"/>
          <p:nvPr/>
        </p:nvSpPr>
        <p:spPr>
          <a:xfrm>
            <a:off x="623392" y="1988840"/>
            <a:ext cx="8784976" cy="4247317"/>
          </a:xfrm>
          <a:prstGeom prst="rect">
            <a:avLst/>
          </a:prstGeom>
          <a:noFill/>
        </p:spPr>
        <p:txBody>
          <a:bodyPr wrap="square" rtlCol="0">
            <a:spAutoFit/>
          </a:bodyPr>
          <a:lstStyle/>
          <a:p>
            <a:pPr fontAlgn="base"/>
            <a:r>
              <a:rPr lang="it-IT" dirty="0"/>
              <a:t>Nello specifico, la </a:t>
            </a:r>
            <a:r>
              <a:rPr lang="it-IT" dirty="0" err="1"/>
              <a:t>doll</a:t>
            </a:r>
            <a:r>
              <a:rPr lang="it-IT" dirty="0"/>
              <a:t> therapy nelle demenze ha diverse finalità tra cui:</a:t>
            </a:r>
          </a:p>
          <a:p>
            <a:pPr fontAlgn="base"/>
            <a:endParaRPr lang="it-IT" dirty="0"/>
          </a:p>
          <a:p>
            <a:pPr marL="285750" indent="-285750" fontAlgn="base">
              <a:buFont typeface="Arial" panose="020B0604020202020204" pitchFamily="34" charset="0"/>
              <a:buChar char="•"/>
            </a:pPr>
            <a:r>
              <a:rPr lang="it-IT" dirty="0"/>
              <a:t>Ridurre i disturbi del </a:t>
            </a:r>
            <a:r>
              <a:rPr lang="it-IT" b="1" dirty="0"/>
              <a:t>comportamento</a:t>
            </a:r>
            <a:r>
              <a:rPr lang="it-IT" dirty="0"/>
              <a:t> e </a:t>
            </a:r>
            <a:r>
              <a:rPr lang="it-IT" b="1" dirty="0"/>
              <a:t>dell’umore</a:t>
            </a:r>
            <a:endParaRPr lang="it-IT" dirty="0"/>
          </a:p>
          <a:p>
            <a:pPr marL="285750" indent="-285750" fontAlgn="base">
              <a:buFont typeface="Arial" panose="020B0604020202020204" pitchFamily="34" charset="0"/>
              <a:buChar char="•"/>
            </a:pPr>
            <a:r>
              <a:rPr lang="it-IT" dirty="0"/>
              <a:t>Ridurre i comportamenti oppositivi durante </a:t>
            </a:r>
            <a:r>
              <a:rPr lang="it-IT" b="1" dirty="0"/>
              <a:t>l’assistenza</a:t>
            </a:r>
            <a:endParaRPr lang="it-IT" dirty="0"/>
          </a:p>
          <a:p>
            <a:pPr marL="285750" indent="-285750" fontAlgn="base">
              <a:buFont typeface="Arial" panose="020B0604020202020204" pitchFamily="34" charset="0"/>
              <a:buChar char="•"/>
            </a:pPr>
            <a:r>
              <a:rPr lang="it-IT" dirty="0"/>
              <a:t>Stimolare le </a:t>
            </a:r>
            <a:r>
              <a:rPr lang="it-IT" b="1" dirty="0"/>
              <a:t>funzioni cognitive</a:t>
            </a:r>
            <a:r>
              <a:rPr lang="it-IT" dirty="0"/>
              <a:t>, l’attenzione, la memoria, il linguaggio, la manualità</a:t>
            </a:r>
          </a:p>
          <a:p>
            <a:pPr marL="285750" indent="-285750" fontAlgn="base">
              <a:buFont typeface="Arial" panose="020B0604020202020204" pitchFamily="34" charset="0"/>
              <a:buChar char="•"/>
            </a:pPr>
            <a:r>
              <a:rPr lang="it-IT" dirty="0"/>
              <a:t>Rilassare, favorire il </a:t>
            </a:r>
            <a:r>
              <a:rPr lang="it-IT" b="1" dirty="0"/>
              <a:t>benessere</a:t>
            </a:r>
            <a:r>
              <a:rPr lang="it-IT" dirty="0"/>
              <a:t> personale e attraverso il coinvolgimento in un’attività</a:t>
            </a:r>
          </a:p>
          <a:p>
            <a:pPr marL="285750" indent="-285750" fontAlgn="base">
              <a:buFont typeface="Arial" panose="020B0604020202020204" pitchFamily="34" charset="0"/>
              <a:buChar char="•"/>
            </a:pPr>
            <a:r>
              <a:rPr lang="it-IT" dirty="0"/>
              <a:t>Allentare l’attenzione su sé stessi e sui propri disturbi spostandola altrove</a:t>
            </a:r>
          </a:p>
          <a:p>
            <a:pPr marL="285750" indent="-285750" fontAlgn="base">
              <a:buFont typeface="Arial" panose="020B0604020202020204" pitchFamily="34" charset="0"/>
              <a:buChar char="•"/>
            </a:pPr>
            <a:r>
              <a:rPr lang="it-IT" dirty="0"/>
              <a:t>Promuovere la </a:t>
            </a:r>
            <a:r>
              <a:rPr lang="it-IT" b="1" dirty="0"/>
              <a:t>comunicazione</a:t>
            </a:r>
            <a:r>
              <a:rPr lang="it-IT" dirty="0"/>
              <a:t> e lo scambio tra le storie di vita</a:t>
            </a:r>
          </a:p>
          <a:p>
            <a:pPr marL="285750" indent="-285750" fontAlgn="base">
              <a:buFont typeface="Arial" panose="020B0604020202020204" pitchFamily="34" charset="0"/>
              <a:buChar char="•"/>
            </a:pPr>
            <a:r>
              <a:rPr lang="it-IT" dirty="0"/>
              <a:t>Veicolare la propria dimensione affettiva, rispondere ai </a:t>
            </a:r>
            <a:r>
              <a:rPr lang="it-IT" b="1" dirty="0"/>
              <a:t>bisogni emotivo-affettivi</a:t>
            </a:r>
            <a:r>
              <a:rPr lang="it-IT" dirty="0"/>
              <a:t> che, nonostante il deterioramento cognitivo, rimangono presenti ma non sono più soddisfatti come in età precedenti</a:t>
            </a:r>
          </a:p>
          <a:p>
            <a:pPr fontAlgn="base"/>
            <a:r>
              <a:rPr lang="it-IT" dirty="0"/>
              <a:t> </a:t>
            </a:r>
          </a:p>
          <a:p>
            <a:endParaRPr lang="it-IT" dirty="0"/>
          </a:p>
        </p:txBody>
      </p:sp>
    </p:spTree>
    <p:extLst>
      <p:ext uri="{BB962C8B-B14F-4D97-AF65-F5344CB8AC3E}">
        <p14:creationId xmlns:p14="http://schemas.microsoft.com/office/powerpoint/2010/main" val="3372270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2ED98C16-B075-4AF5-AF41-F8AEB0D4B541}"/>
              </a:ext>
            </a:extLst>
          </p:cNvPr>
          <p:cNvSpPr>
            <a:spLocks noGrp="1"/>
          </p:cNvSpPr>
          <p:nvPr>
            <p:ph type="sldNum" sz="quarter" idx="12"/>
          </p:nvPr>
        </p:nvSpPr>
        <p:spPr/>
        <p:txBody>
          <a:bodyPr/>
          <a:lstStyle/>
          <a:p>
            <a:fld id="{E7A41E1B-4F70-4964-A407-84C68BE8251C}" type="slidenum">
              <a:rPr lang="it-IT" smtClean="0"/>
              <a:pPr/>
              <a:t>22</a:t>
            </a:fld>
            <a:endParaRPr lang="it-IT"/>
          </a:p>
        </p:txBody>
      </p:sp>
      <p:sp>
        <p:nvSpPr>
          <p:cNvPr id="4" name="CasellaDiTesto 3">
            <a:extLst>
              <a:ext uri="{FF2B5EF4-FFF2-40B4-BE49-F238E27FC236}">
                <a16:creationId xmlns:a16="http://schemas.microsoft.com/office/drawing/2014/main" id="{BEB84B93-255E-43B3-B863-BA32F5C43CC9}"/>
              </a:ext>
            </a:extLst>
          </p:cNvPr>
          <p:cNvSpPr txBox="1"/>
          <p:nvPr/>
        </p:nvSpPr>
        <p:spPr>
          <a:xfrm>
            <a:off x="839416" y="234888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LA DOLL THERAPY: COME FUNZIONA?</a:t>
            </a:r>
          </a:p>
        </p:txBody>
      </p:sp>
      <p:sp>
        <p:nvSpPr>
          <p:cNvPr id="6" name="Segnaposto piè di pagina 1">
            <a:extLst>
              <a:ext uri="{FF2B5EF4-FFF2-40B4-BE49-F238E27FC236}">
                <a16:creationId xmlns:a16="http://schemas.microsoft.com/office/drawing/2014/main" id="{5D8F27FC-D1E9-4CF7-8E2A-E46C1F313A30}"/>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pic>
        <p:nvPicPr>
          <p:cNvPr id="7" name="Immagine 6">
            <a:extLst>
              <a:ext uri="{FF2B5EF4-FFF2-40B4-BE49-F238E27FC236}">
                <a16:creationId xmlns:a16="http://schemas.microsoft.com/office/drawing/2014/main" id="{6E217BF4-A401-43EC-A640-C6F1FE0E0861}"/>
              </a:ext>
            </a:extLst>
          </p:cNvPr>
          <p:cNvPicPr>
            <a:picLocks noChangeAspect="1"/>
          </p:cNvPicPr>
          <p:nvPr/>
        </p:nvPicPr>
        <p:blipFill>
          <a:blip r:embed="rId2"/>
          <a:stretch>
            <a:fillRect/>
          </a:stretch>
        </p:blipFill>
        <p:spPr>
          <a:xfrm>
            <a:off x="3719736" y="3140968"/>
            <a:ext cx="1969179" cy="2145978"/>
          </a:xfrm>
          <a:prstGeom prst="rect">
            <a:avLst/>
          </a:prstGeom>
        </p:spPr>
      </p:pic>
    </p:spTree>
    <p:extLst>
      <p:ext uri="{BB962C8B-B14F-4D97-AF65-F5344CB8AC3E}">
        <p14:creationId xmlns:p14="http://schemas.microsoft.com/office/powerpoint/2010/main" val="337340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7B8331CC-ECF8-47CE-94C9-25E6EE2ECF07}"/>
              </a:ext>
            </a:extLst>
          </p:cNvPr>
          <p:cNvSpPr>
            <a:spLocks noGrp="1"/>
          </p:cNvSpPr>
          <p:nvPr>
            <p:ph type="sldNum" sz="quarter" idx="12"/>
          </p:nvPr>
        </p:nvSpPr>
        <p:spPr/>
        <p:txBody>
          <a:bodyPr/>
          <a:lstStyle/>
          <a:p>
            <a:fld id="{E7A41E1B-4F70-4964-A407-84C68BE8251C}" type="slidenum">
              <a:rPr lang="it-IT" smtClean="0"/>
              <a:pPr/>
              <a:t>23</a:t>
            </a:fld>
            <a:endParaRPr lang="it-IT"/>
          </a:p>
        </p:txBody>
      </p:sp>
      <p:sp>
        <p:nvSpPr>
          <p:cNvPr id="5" name="Segnaposto piè di pagina 1">
            <a:extLst>
              <a:ext uri="{FF2B5EF4-FFF2-40B4-BE49-F238E27FC236}">
                <a16:creationId xmlns:a16="http://schemas.microsoft.com/office/drawing/2014/main" id="{FDFF4931-A5F9-4202-99EF-8542943C5DF4}"/>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CasellaDiTesto 5">
            <a:extLst>
              <a:ext uri="{FF2B5EF4-FFF2-40B4-BE49-F238E27FC236}">
                <a16:creationId xmlns:a16="http://schemas.microsoft.com/office/drawing/2014/main" id="{DE747304-8616-4EC4-8282-33DA59F5159E}"/>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LE CARATTERISTICHE DELLA BAMBOLA</a:t>
            </a:r>
          </a:p>
        </p:txBody>
      </p:sp>
      <p:sp>
        <p:nvSpPr>
          <p:cNvPr id="7" name="CasellaDiTesto 6">
            <a:extLst>
              <a:ext uri="{FF2B5EF4-FFF2-40B4-BE49-F238E27FC236}">
                <a16:creationId xmlns:a16="http://schemas.microsoft.com/office/drawing/2014/main" id="{79933EBE-C3CC-4E92-BAF5-FC467B60BCC1}"/>
              </a:ext>
            </a:extLst>
          </p:cNvPr>
          <p:cNvSpPr txBox="1"/>
          <p:nvPr/>
        </p:nvSpPr>
        <p:spPr>
          <a:xfrm>
            <a:off x="664377" y="1406087"/>
            <a:ext cx="8609625" cy="4985980"/>
          </a:xfrm>
          <a:prstGeom prst="rect">
            <a:avLst/>
          </a:prstGeom>
          <a:noFill/>
        </p:spPr>
        <p:txBody>
          <a:bodyPr wrap="square" rtlCol="0">
            <a:spAutoFit/>
          </a:bodyPr>
          <a:lstStyle/>
          <a:p>
            <a:r>
              <a:rPr lang="it-IT" sz="2000" dirty="0"/>
              <a:t>Nata in Svezia alla fine degli anni ’90 dall’idea della </a:t>
            </a:r>
            <a:r>
              <a:rPr lang="it-IT" sz="2000" b="1" dirty="0"/>
              <a:t>dottoressa </a:t>
            </a:r>
            <a:r>
              <a:rPr lang="it-IT" sz="2000" b="1" dirty="0" err="1"/>
              <a:t>Britt</a:t>
            </a:r>
            <a:r>
              <a:rPr lang="it-IT" sz="2000" b="1" dirty="0"/>
              <a:t>-Marie </a:t>
            </a:r>
            <a:r>
              <a:rPr lang="it-IT" sz="2000" b="1" dirty="0" err="1"/>
              <a:t>Egedius</a:t>
            </a:r>
            <a:r>
              <a:rPr lang="it-IT" sz="2000" b="1" dirty="0"/>
              <a:t> </a:t>
            </a:r>
            <a:r>
              <a:rPr lang="it-IT" sz="2000" b="1" dirty="0" err="1"/>
              <a:t>Jakobsson</a:t>
            </a:r>
            <a:r>
              <a:rPr lang="it-IT" sz="2000" dirty="0"/>
              <a:t>, educatrice e terapista familiare, la </a:t>
            </a:r>
            <a:r>
              <a:rPr lang="it-IT" sz="2000" b="1" dirty="0"/>
              <a:t>bambola empatica</a:t>
            </a:r>
            <a:r>
              <a:rPr lang="it-IT" sz="2000" dirty="0"/>
              <a:t> è oggi utilizzata principalmente nelle scuole, negli ospedali e nei centri riabilitativi e assistenziali per </a:t>
            </a:r>
            <a:r>
              <a:rPr lang="it-IT" sz="2000" b="1" dirty="0"/>
              <a:t>potenziare alcuni aspetti carenti in persone con bisogni speciali e malattie psichiatriche</a:t>
            </a:r>
            <a:r>
              <a:rPr lang="it-IT" sz="2000" dirty="0"/>
              <a:t> (come autismo e demenza senile).</a:t>
            </a:r>
          </a:p>
          <a:p>
            <a:r>
              <a:rPr lang="it-IT" sz="2000" dirty="0"/>
              <a:t>È stato condotto in Italia uno studio scientifico sull'impatto che le </a:t>
            </a:r>
            <a:r>
              <a:rPr lang="it-IT" sz="2000" b="1" dirty="0" err="1"/>
              <a:t>empathy</a:t>
            </a:r>
            <a:r>
              <a:rPr lang="it-IT" sz="2000" b="1" dirty="0"/>
              <a:t> </a:t>
            </a:r>
            <a:r>
              <a:rPr lang="it-IT" sz="2000" b="1" dirty="0" err="1"/>
              <a:t>dolls</a:t>
            </a:r>
            <a:r>
              <a:rPr lang="it-IT" sz="2000" dirty="0"/>
              <a:t> hanno sulle persone affette da demenza senile. Le conclusioni dello studio hanno evidenziato:</a:t>
            </a:r>
          </a:p>
          <a:p>
            <a:endParaRPr lang="it-IT" sz="2000" dirty="0"/>
          </a:p>
          <a:p>
            <a:pPr marL="285750" indent="-285750">
              <a:buFont typeface="Arial" panose="020B0604020202020204" pitchFamily="34" charset="0"/>
              <a:buChar char="•"/>
            </a:pPr>
            <a:r>
              <a:rPr lang="it-IT" sz="2000" dirty="0"/>
              <a:t>un </a:t>
            </a:r>
            <a:r>
              <a:rPr lang="it-IT" sz="2000" b="1" dirty="0"/>
              <a:t>netto miglioramento della qualità della vita attraverso l'uso di bambole</a:t>
            </a:r>
            <a:endParaRPr lang="it-IT" sz="2000" dirty="0"/>
          </a:p>
          <a:p>
            <a:pPr marL="285750" indent="-285750">
              <a:buFont typeface="Arial" panose="020B0604020202020204" pitchFamily="34" charset="0"/>
              <a:buChar char="•"/>
            </a:pPr>
            <a:r>
              <a:rPr lang="it-IT" sz="2000" b="1" dirty="0"/>
              <a:t>una maggiore interazione sociale</a:t>
            </a:r>
            <a:endParaRPr lang="it-IT" sz="2000" dirty="0"/>
          </a:p>
          <a:p>
            <a:pPr marL="285750" indent="-285750">
              <a:buFont typeface="Arial" panose="020B0604020202020204" pitchFamily="34" charset="0"/>
              <a:buChar char="•"/>
            </a:pPr>
            <a:r>
              <a:rPr lang="it-IT" sz="2000" b="1" dirty="0"/>
              <a:t>una partecipazione maggiore alle attività di terapia organizzate</a:t>
            </a:r>
            <a:endParaRPr lang="it-IT" sz="2000" dirty="0"/>
          </a:p>
          <a:p>
            <a:pPr marL="285750" indent="-285750">
              <a:buFont typeface="Arial" panose="020B0604020202020204" pitchFamily="34" charset="0"/>
              <a:buChar char="•"/>
            </a:pPr>
            <a:r>
              <a:rPr lang="it-IT" sz="2000" b="1" dirty="0"/>
              <a:t>una diminuzione dei farmaci</a:t>
            </a:r>
            <a:r>
              <a:rPr lang="it-IT" sz="2000" dirty="0"/>
              <a:t> in un gran numero dei partecipanti.</a:t>
            </a:r>
          </a:p>
          <a:p>
            <a:endParaRPr lang="it-IT" dirty="0"/>
          </a:p>
        </p:txBody>
      </p:sp>
    </p:spTree>
    <p:extLst>
      <p:ext uri="{BB962C8B-B14F-4D97-AF65-F5344CB8AC3E}">
        <p14:creationId xmlns:p14="http://schemas.microsoft.com/office/powerpoint/2010/main" val="1859909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426C8FB5-F2A5-4BC3-9398-5F7A145080BB}"/>
              </a:ext>
            </a:extLst>
          </p:cNvPr>
          <p:cNvSpPr>
            <a:spLocks noGrp="1"/>
          </p:cNvSpPr>
          <p:nvPr>
            <p:ph type="sldNum" sz="quarter" idx="12"/>
          </p:nvPr>
        </p:nvSpPr>
        <p:spPr/>
        <p:txBody>
          <a:bodyPr/>
          <a:lstStyle/>
          <a:p>
            <a:fld id="{E7A41E1B-4F70-4964-A407-84C68BE8251C}" type="slidenum">
              <a:rPr lang="it-IT" smtClean="0"/>
              <a:pPr/>
              <a:t>24</a:t>
            </a:fld>
            <a:endParaRPr lang="it-IT"/>
          </a:p>
        </p:txBody>
      </p:sp>
      <p:sp>
        <p:nvSpPr>
          <p:cNvPr id="4" name="Segnaposto piè di pagina 1">
            <a:extLst>
              <a:ext uri="{FF2B5EF4-FFF2-40B4-BE49-F238E27FC236}">
                <a16:creationId xmlns:a16="http://schemas.microsoft.com/office/drawing/2014/main" id="{C13A0B8A-3CCC-4258-B18F-62EDD359B2D7}"/>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80D8E95E-6CFA-4395-93D9-A7F41090245A}"/>
              </a:ext>
            </a:extLst>
          </p:cNvPr>
          <p:cNvSpPr txBox="1"/>
          <p:nvPr/>
        </p:nvSpPr>
        <p:spPr>
          <a:xfrm>
            <a:off x="1079479" y="327571"/>
            <a:ext cx="8208912" cy="954107"/>
          </a:xfrm>
          <a:prstGeom prst="rect">
            <a:avLst/>
          </a:prstGeom>
          <a:noFill/>
        </p:spPr>
        <p:txBody>
          <a:bodyPr wrap="square">
            <a:spAutoFit/>
          </a:bodyPr>
          <a:lstStyle/>
          <a:p>
            <a:pPr algn="ctr">
              <a:defRPr/>
            </a:pPr>
            <a:r>
              <a:rPr lang="it-IT" sz="2800" b="1" kern="0" dirty="0">
                <a:solidFill>
                  <a:sysClr val="windowText" lastClr="000000"/>
                </a:solidFill>
                <a:latin typeface="+mj-lt"/>
                <a:cs typeface="Times New Roman" pitchFamily="18" charset="0"/>
              </a:rPr>
              <a:t>DIFFERENZE TRA BAMBOLA EMPATICA E COMUNE BAMBOLOTTO</a:t>
            </a:r>
          </a:p>
        </p:txBody>
      </p:sp>
      <p:sp>
        <p:nvSpPr>
          <p:cNvPr id="6" name="CasellaDiTesto 5">
            <a:extLst>
              <a:ext uri="{FF2B5EF4-FFF2-40B4-BE49-F238E27FC236}">
                <a16:creationId xmlns:a16="http://schemas.microsoft.com/office/drawing/2014/main" id="{CE59CC30-7BDE-4CDD-87C7-AC7CCA6AE837}"/>
              </a:ext>
            </a:extLst>
          </p:cNvPr>
          <p:cNvSpPr txBox="1"/>
          <p:nvPr/>
        </p:nvSpPr>
        <p:spPr>
          <a:xfrm>
            <a:off x="737855" y="1281678"/>
            <a:ext cx="8496944" cy="5078313"/>
          </a:xfrm>
          <a:prstGeom prst="rect">
            <a:avLst/>
          </a:prstGeom>
          <a:noFill/>
        </p:spPr>
        <p:txBody>
          <a:bodyPr wrap="square" rtlCol="0">
            <a:spAutoFit/>
          </a:bodyPr>
          <a:lstStyle/>
          <a:p>
            <a:endParaRPr lang="it-IT" dirty="0"/>
          </a:p>
          <a:p>
            <a:pPr marL="285750" indent="-285750">
              <a:buFont typeface="Arial" panose="020B0604020202020204" pitchFamily="34" charset="0"/>
              <a:buChar char="•"/>
            </a:pPr>
            <a:r>
              <a:rPr lang="it-IT" dirty="0"/>
              <a:t>Le bambole empatiche hanno il </a:t>
            </a:r>
            <a:r>
              <a:rPr lang="it-IT" b="1" dirty="0"/>
              <a:t>peso distribuito in quantità maggiore sul sedere</a:t>
            </a:r>
            <a:r>
              <a:rPr lang="it-IT" dirty="0"/>
              <a:t>, questo dà l’impressione di tenere in braccio un bambino in carne ed ossa</a:t>
            </a:r>
          </a:p>
          <a:p>
            <a:pPr marL="285750" indent="-285750">
              <a:buFont typeface="Arial" panose="020B0604020202020204" pitchFamily="34" charset="0"/>
              <a:buChar char="•"/>
            </a:pPr>
            <a:r>
              <a:rPr lang="it-IT" dirty="0"/>
              <a:t>La loro </a:t>
            </a:r>
            <a:r>
              <a:rPr lang="it-IT" b="1" dirty="0"/>
              <a:t>pelle e i capelli sono morbidissimi</a:t>
            </a:r>
            <a:r>
              <a:rPr lang="it-IT" dirty="0"/>
              <a:t> e realistici al tatto e stimolano l’interazione emotiva</a:t>
            </a:r>
          </a:p>
          <a:p>
            <a:pPr marL="285750" indent="-285750">
              <a:buFont typeface="Arial" panose="020B0604020202020204" pitchFamily="34" charset="0"/>
              <a:buChar char="•"/>
            </a:pPr>
            <a:r>
              <a:rPr lang="it-IT" dirty="0"/>
              <a:t>I </a:t>
            </a:r>
            <a:r>
              <a:rPr lang="it-IT" b="1" dirty="0"/>
              <a:t>lineamenti del volto</a:t>
            </a:r>
            <a:r>
              <a:rPr lang="it-IT" dirty="0"/>
              <a:t> sono delicati e </a:t>
            </a:r>
            <a:r>
              <a:rPr lang="it-IT" b="1" dirty="0"/>
              <a:t>poco accentuati</a:t>
            </a:r>
            <a:r>
              <a:rPr lang="it-IT" dirty="0"/>
              <a:t> e questo serve a incentivare l’interpretazione personale degli stati d’animo della bambola in sintonia con i propri</a:t>
            </a:r>
          </a:p>
          <a:p>
            <a:pPr marL="285750" indent="-285750">
              <a:buFont typeface="Arial" panose="020B0604020202020204" pitchFamily="34" charset="0"/>
              <a:buChar char="•"/>
            </a:pPr>
            <a:r>
              <a:rPr lang="it-IT" dirty="0"/>
              <a:t>Sono molto </a:t>
            </a:r>
            <a:r>
              <a:rPr lang="it-IT" b="1" dirty="0"/>
              <a:t>flessibili</a:t>
            </a:r>
            <a:r>
              <a:rPr lang="it-IT" dirty="0"/>
              <a:t> e alcune hanno il </a:t>
            </a:r>
            <a:r>
              <a:rPr lang="it-IT" b="1" dirty="0"/>
              <a:t>collo instabile</a:t>
            </a:r>
            <a:r>
              <a:rPr lang="it-IT" dirty="0"/>
              <a:t> proprio come i neonati, ciò motiva il bambino a prendersi cura di loro e accudirle</a:t>
            </a:r>
          </a:p>
          <a:p>
            <a:pPr marL="285750" indent="-285750">
              <a:buFont typeface="Arial" panose="020B0604020202020204" pitchFamily="34" charset="0"/>
              <a:buChar char="•"/>
            </a:pPr>
            <a:r>
              <a:rPr lang="it-IT" dirty="0"/>
              <a:t>Mani e piedi sono curati nei </a:t>
            </a:r>
            <a:r>
              <a:rPr lang="it-IT" b="1" dirty="0"/>
              <a:t>minimi dettagli</a:t>
            </a:r>
            <a:r>
              <a:rPr lang="it-IT" dirty="0"/>
              <a:t> e spesso hanno capezzoli, ombelico e genitali</a:t>
            </a:r>
          </a:p>
          <a:p>
            <a:pPr marL="285750" indent="-285750">
              <a:buFont typeface="Arial" panose="020B0604020202020204" pitchFamily="34" charset="0"/>
              <a:buChar char="•"/>
            </a:pPr>
            <a:r>
              <a:rPr lang="it-IT" dirty="0"/>
              <a:t>Rappresentano sia </a:t>
            </a:r>
            <a:r>
              <a:rPr lang="it-IT" b="1" dirty="0"/>
              <a:t>maschi che femmine, </a:t>
            </a:r>
            <a:r>
              <a:rPr lang="it-IT" dirty="0"/>
              <a:t>rendendo possibile l’identificazione dei bambini maschi</a:t>
            </a:r>
          </a:p>
          <a:p>
            <a:pPr marL="285750" indent="-285750">
              <a:buFont typeface="Arial" panose="020B0604020202020204" pitchFamily="34" charset="0"/>
              <a:buChar char="•"/>
            </a:pPr>
            <a:r>
              <a:rPr lang="it-IT" b="1" dirty="0"/>
              <a:t>Hanno colore la pelle e i capelli variabile</a:t>
            </a:r>
            <a:r>
              <a:rPr lang="it-IT" dirty="0"/>
              <a:t>, cosicché persone di etnie diverse ci si possano riconoscere</a:t>
            </a:r>
          </a:p>
          <a:p>
            <a:endParaRPr lang="it-IT" dirty="0"/>
          </a:p>
        </p:txBody>
      </p:sp>
    </p:spTree>
    <p:extLst>
      <p:ext uri="{BB962C8B-B14F-4D97-AF65-F5344CB8AC3E}">
        <p14:creationId xmlns:p14="http://schemas.microsoft.com/office/powerpoint/2010/main" val="146044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33D155A0-C224-48AD-887A-52BFFDB2BDCF}"/>
              </a:ext>
            </a:extLst>
          </p:cNvPr>
          <p:cNvSpPr>
            <a:spLocks noGrp="1"/>
          </p:cNvSpPr>
          <p:nvPr>
            <p:ph type="sldNum" sz="quarter" idx="12"/>
          </p:nvPr>
        </p:nvSpPr>
        <p:spPr/>
        <p:txBody>
          <a:bodyPr/>
          <a:lstStyle/>
          <a:p>
            <a:fld id="{E7A41E1B-4F70-4964-A407-84C68BE8251C}" type="slidenum">
              <a:rPr lang="it-IT" smtClean="0"/>
              <a:pPr/>
              <a:t>25</a:t>
            </a:fld>
            <a:endParaRPr lang="it-IT"/>
          </a:p>
        </p:txBody>
      </p:sp>
      <p:sp>
        <p:nvSpPr>
          <p:cNvPr id="4" name="Segnaposto piè di pagina 1">
            <a:extLst>
              <a:ext uri="{FF2B5EF4-FFF2-40B4-BE49-F238E27FC236}">
                <a16:creationId xmlns:a16="http://schemas.microsoft.com/office/drawing/2014/main" id="{15771F37-CF9E-4CFA-AF9A-99F0D641E2A0}"/>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7F96A288-C81D-4F59-9998-51D97F4499D2}"/>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LE CARATTERISTICHE DELLA BAMBOLA</a:t>
            </a:r>
          </a:p>
        </p:txBody>
      </p:sp>
      <p:sp>
        <p:nvSpPr>
          <p:cNvPr id="6" name="CasellaDiTesto 5">
            <a:extLst>
              <a:ext uri="{FF2B5EF4-FFF2-40B4-BE49-F238E27FC236}">
                <a16:creationId xmlns:a16="http://schemas.microsoft.com/office/drawing/2014/main" id="{A79E36D0-B944-4786-9871-9ED5AD3ECF13}"/>
              </a:ext>
            </a:extLst>
          </p:cNvPr>
          <p:cNvSpPr txBox="1"/>
          <p:nvPr/>
        </p:nvSpPr>
        <p:spPr>
          <a:xfrm>
            <a:off x="901774" y="1874728"/>
            <a:ext cx="8506594" cy="3693319"/>
          </a:xfrm>
          <a:prstGeom prst="rect">
            <a:avLst/>
          </a:prstGeom>
          <a:noFill/>
        </p:spPr>
        <p:txBody>
          <a:bodyPr wrap="square" rtlCol="0">
            <a:spAutoFit/>
          </a:bodyPr>
          <a:lstStyle/>
          <a:p>
            <a:r>
              <a:rPr lang="it-IT" dirty="0"/>
              <a:t>Le bambole utilizzata per questa terapia sono </a:t>
            </a:r>
            <a:r>
              <a:rPr lang="it-IT" b="1" dirty="0"/>
              <a:t>morbide e piacevoli al tatto</a:t>
            </a:r>
            <a:r>
              <a:rPr lang="it-IT" dirty="0"/>
              <a:t> e </a:t>
            </a:r>
            <a:r>
              <a:rPr lang="it-IT" b="1" dirty="0"/>
              <a:t>non sono troppo somiglianti a un bambino vero</a:t>
            </a:r>
            <a:r>
              <a:rPr lang="it-IT" dirty="0"/>
              <a:t>: riproducono dimensioni e peso di un bimbo piccolo, ma le fattezze del volto e i dettagli anatomici sono quelli di un giocattolo, per </a:t>
            </a:r>
            <a:r>
              <a:rPr lang="it-IT" b="1" dirty="0"/>
              <a:t>permettere l’immedesimazione</a:t>
            </a:r>
            <a:r>
              <a:rPr lang="it-IT" dirty="0"/>
              <a:t> evitando però il più possibile reazioni di spavento o rifiuto da parte dell’anziano.</a:t>
            </a:r>
            <a:br>
              <a:rPr lang="it-IT" dirty="0"/>
            </a:br>
            <a:endParaRPr lang="it-IT" dirty="0"/>
          </a:p>
          <a:p>
            <a:r>
              <a:rPr lang="it-IT" dirty="0"/>
              <a:t>Il peso è distribuito in modo che, quando la bambola viene cullata, sembri proprio di tenere addosso un bebè. Altro elemento interessante è la possibilità di metterla seduta, così da poter simulare diverse tipologie di accudimento e aumentare le possibilità di interazione: le braccia e le gambe, ad esempio, sono aperte in modo da </a:t>
            </a:r>
            <a:r>
              <a:rPr lang="it-IT" b="1" dirty="0"/>
              <a:t>facilitare l’abbraccio</a:t>
            </a:r>
            <a:r>
              <a:rPr lang="it-IT" dirty="0"/>
              <a:t>.</a:t>
            </a:r>
          </a:p>
          <a:p>
            <a:endParaRPr lang="it-IT" dirty="0"/>
          </a:p>
        </p:txBody>
      </p:sp>
    </p:spTree>
    <p:extLst>
      <p:ext uri="{BB962C8B-B14F-4D97-AF65-F5344CB8AC3E}">
        <p14:creationId xmlns:p14="http://schemas.microsoft.com/office/powerpoint/2010/main" val="3344398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FEED8100-2DAA-4AB6-87C9-735CAC9B7A9B}"/>
              </a:ext>
            </a:extLst>
          </p:cNvPr>
          <p:cNvSpPr>
            <a:spLocks noGrp="1"/>
          </p:cNvSpPr>
          <p:nvPr>
            <p:ph type="sldNum" sz="quarter" idx="12"/>
          </p:nvPr>
        </p:nvSpPr>
        <p:spPr/>
        <p:txBody>
          <a:bodyPr/>
          <a:lstStyle/>
          <a:p>
            <a:fld id="{E7A41E1B-4F70-4964-A407-84C68BE8251C}" type="slidenum">
              <a:rPr lang="it-IT" smtClean="0"/>
              <a:pPr/>
              <a:t>26</a:t>
            </a:fld>
            <a:endParaRPr lang="it-IT"/>
          </a:p>
        </p:txBody>
      </p:sp>
      <p:sp>
        <p:nvSpPr>
          <p:cNvPr id="4" name="Segnaposto piè di pagina 1">
            <a:extLst>
              <a:ext uri="{FF2B5EF4-FFF2-40B4-BE49-F238E27FC236}">
                <a16:creationId xmlns:a16="http://schemas.microsoft.com/office/drawing/2014/main" id="{A9DAB007-8E78-4B8C-9E6A-4EF935162C91}"/>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4E9C329F-A739-4848-9E2A-392444D2911A}"/>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LE CARATTERISTICHE DELLA BAMBOLA</a:t>
            </a:r>
          </a:p>
        </p:txBody>
      </p:sp>
      <p:sp>
        <p:nvSpPr>
          <p:cNvPr id="6" name="CasellaDiTesto 5">
            <a:extLst>
              <a:ext uri="{FF2B5EF4-FFF2-40B4-BE49-F238E27FC236}">
                <a16:creationId xmlns:a16="http://schemas.microsoft.com/office/drawing/2014/main" id="{B957CF10-006F-49C3-B399-9C1E313E5509}"/>
              </a:ext>
            </a:extLst>
          </p:cNvPr>
          <p:cNvSpPr txBox="1"/>
          <p:nvPr/>
        </p:nvSpPr>
        <p:spPr>
          <a:xfrm>
            <a:off x="774126" y="2204864"/>
            <a:ext cx="8856984" cy="3662541"/>
          </a:xfrm>
          <a:prstGeom prst="rect">
            <a:avLst/>
          </a:prstGeom>
          <a:noFill/>
        </p:spPr>
        <p:txBody>
          <a:bodyPr wrap="square" rtlCol="0">
            <a:spAutoFit/>
          </a:bodyPr>
          <a:lstStyle/>
          <a:p>
            <a:pPr marL="342900" indent="-342900">
              <a:buFont typeface="Arial" panose="020B0604020202020204" pitchFamily="34" charset="0"/>
              <a:buChar char="•"/>
            </a:pPr>
            <a:r>
              <a:rPr lang="it-IT" sz="2000" dirty="0"/>
              <a:t>Lo sguardo della bambola è orientato in modo che, tenuta inclinata sul braccio sinistro, </a:t>
            </a:r>
            <a:r>
              <a:rPr lang="it-IT" sz="2000" b="1" dirty="0"/>
              <a:t>guardi negli occhi chi la tiene in braccio</a:t>
            </a:r>
            <a:r>
              <a:rPr lang="it-IT" sz="2000" dirty="0"/>
              <a:t>: questo perché, generalmente, le mamme allattano i loro piccoli stesi sul lato sinistro. Questa posizione viene spesso riproposta per tenere la </a:t>
            </a:r>
            <a:r>
              <a:rPr lang="it-IT" sz="2000" dirty="0" err="1"/>
              <a:t>Doll</a:t>
            </a:r>
            <a:endParaRPr lang="it-IT" sz="2000" dirty="0"/>
          </a:p>
          <a:p>
            <a:pPr marL="342900" indent="-342900">
              <a:buFont typeface="Arial" panose="020B0604020202020204" pitchFamily="34" charset="0"/>
              <a:buChar char="•"/>
            </a:pPr>
            <a:endParaRPr lang="it-IT" sz="2000" dirty="0"/>
          </a:p>
          <a:p>
            <a:pPr marL="342900" indent="-342900">
              <a:buFont typeface="Arial" panose="020B0604020202020204" pitchFamily="34" charset="0"/>
              <a:buChar char="•"/>
            </a:pPr>
            <a:r>
              <a:rPr lang="it-IT" dirty="0"/>
              <a:t>L'anziano utilizza la </a:t>
            </a:r>
            <a:r>
              <a:rPr lang="it-IT" b="1" dirty="0"/>
              <a:t>bambola come oggetto simbolico</a:t>
            </a:r>
            <a:r>
              <a:rPr lang="it-IT" dirty="0"/>
              <a:t> per creare una relazione con altri soggetti e riesce a riversare parte del naturale desiderio di accudimento e scambio affettivo sul </a:t>
            </a:r>
            <a:r>
              <a:rPr lang="it-IT" b="1" dirty="0"/>
              <a:t>giocattolo che diviene un essere vivente</a:t>
            </a:r>
            <a:r>
              <a:rPr lang="it-IT" dirty="0"/>
              <a:t> dotato di esigenze concrete, ma soprattutto emotive.</a:t>
            </a:r>
            <a:br>
              <a:rPr lang="it-IT" sz="2000" dirty="0"/>
            </a:br>
            <a:endParaRPr lang="it-IT" sz="2000" dirty="0"/>
          </a:p>
          <a:p>
            <a:pPr marL="342900" indent="-342900">
              <a:buFont typeface="Arial" panose="020B0604020202020204" pitchFamily="34" charset="0"/>
              <a:buChar char="•"/>
            </a:pPr>
            <a:endParaRPr lang="it-IT" sz="2000" dirty="0"/>
          </a:p>
          <a:p>
            <a:pPr marL="342900" indent="-342900">
              <a:buFont typeface="Arial" panose="020B0604020202020204" pitchFamily="34" charset="0"/>
              <a:buChar char="•"/>
            </a:pPr>
            <a:endParaRPr lang="it-IT" sz="2000" dirty="0"/>
          </a:p>
        </p:txBody>
      </p:sp>
    </p:spTree>
    <p:extLst>
      <p:ext uri="{BB962C8B-B14F-4D97-AF65-F5344CB8AC3E}">
        <p14:creationId xmlns:p14="http://schemas.microsoft.com/office/powerpoint/2010/main" val="31388278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1">
            <a:extLst>
              <a:ext uri="{FF2B5EF4-FFF2-40B4-BE49-F238E27FC236}">
                <a16:creationId xmlns:a16="http://schemas.microsoft.com/office/drawing/2014/main" id="{9D03B1EE-2820-4E95-957E-8FBFA66A1785}"/>
              </a:ext>
            </a:extLst>
          </p:cNvPr>
          <p:cNvSpPr>
            <a:spLocks noGrp="1"/>
          </p:cNvSpPr>
          <p:nvPr>
            <p:ph type="ftr" sz="quarter" idx="11"/>
          </p:nvPr>
        </p:nvSpPr>
        <p:spPr>
          <a:xfrm>
            <a:off x="767408" y="6201841"/>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4" name="CasellaDiTesto 3">
            <a:extLst>
              <a:ext uri="{FF2B5EF4-FFF2-40B4-BE49-F238E27FC236}">
                <a16:creationId xmlns:a16="http://schemas.microsoft.com/office/drawing/2014/main" id="{6F65E62B-C56A-49C0-A116-CAEF0B09B669}"/>
              </a:ext>
            </a:extLst>
          </p:cNvPr>
          <p:cNvSpPr txBox="1"/>
          <p:nvPr/>
        </p:nvSpPr>
        <p:spPr>
          <a:xfrm>
            <a:off x="1199456" y="692696"/>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COME SI METTE IN ATTO LA DOLL THERAPY</a:t>
            </a:r>
          </a:p>
        </p:txBody>
      </p:sp>
      <p:sp>
        <p:nvSpPr>
          <p:cNvPr id="3" name="CasellaDiTesto 2">
            <a:extLst>
              <a:ext uri="{FF2B5EF4-FFF2-40B4-BE49-F238E27FC236}">
                <a16:creationId xmlns:a16="http://schemas.microsoft.com/office/drawing/2014/main" id="{36C23454-3C22-433B-ACAE-0DA8A3F62BDB}"/>
              </a:ext>
            </a:extLst>
          </p:cNvPr>
          <p:cNvSpPr txBox="1"/>
          <p:nvPr/>
        </p:nvSpPr>
        <p:spPr>
          <a:xfrm>
            <a:off x="767408" y="1988840"/>
            <a:ext cx="9001000" cy="3970318"/>
          </a:xfrm>
          <a:prstGeom prst="rect">
            <a:avLst/>
          </a:prstGeom>
          <a:noFill/>
        </p:spPr>
        <p:txBody>
          <a:bodyPr wrap="square" rtlCol="0">
            <a:spAutoFit/>
          </a:bodyPr>
          <a:lstStyle/>
          <a:p>
            <a:pPr marL="285750" indent="-285750">
              <a:buFont typeface="Arial" panose="020B0604020202020204" pitchFamily="34" charset="0"/>
              <a:buChar char="•"/>
            </a:pPr>
            <a:r>
              <a:rPr lang="it-IT" dirty="0"/>
              <a:t>La terapia della bambola ha degli effetti benefici </a:t>
            </a:r>
            <a:r>
              <a:rPr lang="it-IT" b="1" dirty="0"/>
              <a:t>solo se somministrata correttamente</a:t>
            </a:r>
            <a:r>
              <a:rPr lang="it-IT" dirty="0"/>
              <a:t> e, soprattutto, previa osservazione del comportamento dell’anziano malato nei confronti dell'oggetto. Se mostra un interesse positivo nei confronti del giocattolo e si pone nei confronti di quest'ultimo in maniera empatica ed affettuosa, si può definire un programma terapeutico ben riuscito</a:t>
            </a:r>
          </a:p>
          <a:p>
            <a:endParaRPr lang="it-IT" dirty="0"/>
          </a:p>
          <a:p>
            <a:pPr marL="285750" indent="-285750">
              <a:buFont typeface="Arial" panose="020B0604020202020204" pitchFamily="34" charset="0"/>
              <a:buChar char="•"/>
            </a:pPr>
            <a:r>
              <a:rPr lang="it-IT" dirty="0"/>
              <a:t>E’ bene </a:t>
            </a:r>
            <a:r>
              <a:rPr lang="it-IT" b="1" dirty="0"/>
              <a:t>non somministrare la bambola troppo spesso</a:t>
            </a:r>
            <a:r>
              <a:rPr lang="it-IT" dirty="0"/>
              <a:t>, altrimenti si rischia di non ottenere più reazioni di entusiasmo e di avvolgere anche il giocattolo in una spessa coltre di apatia e indifferenza</a:t>
            </a:r>
          </a:p>
          <a:p>
            <a:endParaRPr lang="it-IT" dirty="0"/>
          </a:p>
          <a:p>
            <a:pPr marL="285750" indent="-285750">
              <a:buFont typeface="Arial" panose="020B0604020202020204" pitchFamily="34" charset="0"/>
              <a:buChar char="•"/>
            </a:pPr>
            <a:r>
              <a:rPr lang="it-IT" dirty="0"/>
              <a:t>Di solito la bambola viene somministrata in momenti specifici della giornata, valutando i progressi attraverso griglie di osservazione. Può essere proposta anche in momenti della giornata caratterizzati da apatia o agitazione esempio nel momento dell'igiene.</a:t>
            </a:r>
          </a:p>
        </p:txBody>
      </p:sp>
    </p:spTree>
    <p:extLst>
      <p:ext uri="{BB962C8B-B14F-4D97-AF65-F5344CB8AC3E}">
        <p14:creationId xmlns:p14="http://schemas.microsoft.com/office/powerpoint/2010/main" val="623633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1">
            <a:extLst>
              <a:ext uri="{FF2B5EF4-FFF2-40B4-BE49-F238E27FC236}">
                <a16:creationId xmlns:a16="http://schemas.microsoft.com/office/drawing/2014/main" id="{9D03B1EE-2820-4E95-957E-8FBFA66A1785}"/>
              </a:ext>
            </a:extLst>
          </p:cNvPr>
          <p:cNvSpPr>
            <a:spLocks noGrp="1"/>
          </p:cNvSpPr>
          <p:nvPr>
            <p:ph type="ftr" sz="quarter" idx="11"/>
          </p:nvPr>
        </p:nvSpPr>
        <p:spPr>
          <a:xfrm>
            <a:off x="767408" y="6201841"/>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4" name="CasellaDiTesto 3">
            <a:extLst>
              <a:ext uri="{FF2B5EF4-FFF2-40B4-BE49-F238E27FC236}">
                <a16:creationId xmlns:a16="http://schemas.microsoft.com/office/drawing/2014/main" id="{6F65E62B-C56A-49C0-A116-CAEF0B09B669}"/>
              </a:ext>
            </a:extLst>
          </p:cNvPr>
          <p:cNvSpPr txBox="1"/>
          <p:nvPr/>
        </p:nvSpPr>
        <p:spPr>
          <a:xfrm>
            <a:off x="1199456" y="692696"/>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COME SI METTE IN ATTO LA DOLL THERAPY</a:t>
            </a:r>
          </a:p>
        </p:txBody>
      </p:sp>
      <p:sp>
        <p:nvSpPr>
          <p:cNvPr id="3" name="CasellaDiTesto 2">
            <a:extLst>
              <a:ext uri="{FF2B5EF4-FFF2-40B4-BE49-F238E27FC236}">
                <a16:creationId xmlns:a16="http://schemas.microsoft.com/office/drawing/2014/main" id="{36C23454-3C22-433B-ACAE-0DA8A3F62BDB}"/>
              </a:ext>
            </a:extLst>
          </p:cNvPr>
          <p:cNvSpPr txBox="1"/>
          <p:nvPr/>
        </p:nvSpPr>
        <p:spPr>
          <a:xfrm>
            <a:off x="767408" y="1988840"/>
            <a:ext cx="9001000" cy="4524315"/>
          </a:xfrm>
          <a:prstGeom prst="rect">
            <a:avLst/>
          </a:prstGeom>
          <a:noFill/>
        </p:spPr>
        <p:txBody>
          <a:bodyPr wrap="square" rtlCol="0">
            <a:spAutoFit/>
          </a:bodyPr>
          <a:lstStyle/>
          <a:p>
            <a:r>
              <a:rPr lang="it-IT" dirty="0"/>
              <a:t>La </a:t>
            </a:r>
            <a:r>
              <a:rPr lang="it-IT" b="1" dirty="0"/>
              <a:t>bambola deve essere presentata all’anziano</a:t>
            </a:r>
            <a:r>
              <a:rPr lang="it-IT" dirty="0"/>
              <a:t> in un modo da permettere alla persona di stabilire se si tratta di un bambino o una bambola giocattolo. È interessante notare che, se la bambola è percepita come un bambino, la persona con demenza non correggere questa percezione.</a:t>
            </a:r>
            <a:br>
              <a:rPr lang="it-IT" dirty="0"/>
            </a:br>
            <a:br>
              <a:rPr lang="it-IT" dirty="0"/>
            </a:br>
            <a:r>
              <a:rPr lang="it-IT" dirty="0"/>
              <a:t>Secondo Ivo </a:t>
            </a:r>
            <a:r>
              <a:rPr lang="it-IT" dirty="0" err="1"/>
              <a:t>Cilesi</a:t>
            </a:r>
            <a:r>
              <a:rPr lang="it-IT" dirty="0"/>
              <a:t> si possono verificare tre possibilità quando si presenta la bambola all'anziano:</a:t>
            </a:r>
          </a:p>
          <a:p>
            <a:endParaRPr lang="it-IT" dirty="0"/>
          </a:p>
          <a:p>
            <a:pPr marL="285750" indent="-285750">
              <a:buFontTx/>
              <a:buChar char="-"/>
            </a:pPr>
            <a:r>
              <a:rPr lang="it-IT" dirty="0"/>
              <a:t>la prima è che viene riconosciuto come oggetto inanimato e quindi non viene considerato come elemento di attaccamento</a:t>
            </a:r>
          </a:p>
          <a:p>
            <a:endParaRPr lang="it-IT" dirty="0"/>
          </a:p>
          <a:p>
            <a:pPr marL="285750" indent="-285750">
              <a:buFontTx/>
              <a:buChar char="-"/>
            </a:pPr>
            <a:r>
              <a:rPr lang="it-IT" dirty="0"/>
              <a:t>nel secondo caso la bambola viene accudita e riconosciuta come un bambino</a:t>
            </a:r>
          </a:p>
          <a:p>
            <a:endParaRPr lang="it-IT" dirty="0"/>
          </a:p>
          <a:p>
            <a:r>
              <a:rPr lang="it-IT" dirty="0"/>
              <a:t>-   nel terzo si possono alternare momenti di attaccamento a indifferenza e rifiuto.</a:t>
            </a:r>
          </a:p>
          <a:p>
            <a:br>
              <a:rPr lang="it-IT" dirty="0"/>
            </a:br>
            <a:endParaRPr lang="it-IT" dirty="0"/>
          </a:p>
        </p:txBody>
      </p:sp>
    </p:spTree>
    <p:extLst>
      <p:ext uri="{BB962C8B-B14F-4D97-AF65-F5344CB8AC3E}">
        <p14:creationId xmlns:p14="http://schemas.microsoft.com/office/powerpoint/2010/main" val="1512766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19" name="CasellaDiTesto 18">
            <a:extLst>
              <a:ext uri="{FF2B5EF4-FFF2-40B4-BE49-F238E27FC236}">
                <a16:creationId xmlns:a16="http://schemas.microsoft.com/office/drawing/2014/main" id="{C524948A-E3A7-874C-B091-3CB866F3FCD9}"/>
              </a:ext>
            </a:extLst>
          </p:cNvPr>
          <p:cNvSpPr txBox="1"/>
          <p:nvPr/>
        </p:nvSpPr>
        <p:spPr>
          <a:xfrm>
            <a:off x="1497832" y="2154342"/>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INTRODUZIONE</a:t>
            </a:r>
          </a:p>
        </p:txBody>
      </p:sp>
      <p:sp>
        <p:nvSpPr>
          <p:cNvPr id="4" name="CasellaDiTesto 3">
            <a:extLst>
              <a:ext uri="{FF2B5EF4-FFF2-40B4-BE49-F238E27FC236}">
                <a16:creationId xmlns:a16="http://schemas.microsoft.com/office/drawing/2014/main" id="{A2CB6182-3BDB-EF43-98B4-B675AD3DE6AF}"/>
              </a:ext>
            </a:extLst>
          </p:cNvPr>
          <p:cNvSpPr txBox="1"/>
          <p:nvPr/>
        </p:nvSpPr>
        <p:spPr>
          <a:xfrm>
            <a:off x="12697326" y="7796463"/>
            <a:ext cx="184731" cy="369332"/>
          </a:xfrm>
          <a:prstGeom prst="rect">
            <a:avLst/>
          </a:prstGeom>
          <a:noFill/>
        </p:spPr>
        <p:txBody>
          <a:bodyPr wrap="none" rtlCol="0">
            <a:spAutoFit/>
          </a:bodyPr>
          <a:lstStyle/>
          <a:p>
            <a:endParaRPr lang="it-IT" dirty="0"/>
          </a:p>
        </p:txBody>
      </p:sp>
      <p:sp>
        <p:nvSpPr>
          <p:cNvPr id="11" name="Segnaposto piè di pagina 1">
            <a:extLst>
              <a:ext uri="{FF2B5EF4-FFF2-40B4-BE49-F238E27FC236}">
                <a16:creationId xmlns:a16="http://schemas.microsoft.com/office/drawing/2014/main" id="{034F6C90-FD63-4569-806A-0E510012CB1F}"/>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13" name="CasellaDiTesto 12">
            <a:extLst>
              <a:ext uri="{FF2B5EF4-FFF2-40B4-BE49-F238E27FC236}">
                <a16:creationId xmlns:a16="http://schemas.microsoft.com/office/drawing/2014/main" id="{829B0C29-0CAF-43E7-9FA6-30C42DD58DC5}"/>
              </a:ext>
            </a:extLst>
          </p:cNvPr>
          <p:cNvSpPr txBox="1"/>
          <p:nvPr/>
        </p:nvSpPr>
        <p:spPr>
          <a:xfrm>
            <a:off x="1199456" y="692696"/>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COME SI METTE IN ATTO LA DOLL THERAPY</a:t>
            </a:r>
          </a:p>
        </p:txBody>
      </p:sp>
      <p:sp>
        <p:nvSpPr>
          <p:cNvPr id="3" name="CasellaDiTesto 2">
            <a:extLst>
              <a:ext uri="{FF2B5EF4-FFF2-40B4-BE49-F238E27FC236}">
                <a16:creationId xmlns:a16="http://schemas.microsoft.com/office/drawing/2014/main" id="{723B8E08-ECD0-4E23-8C70-13A800D35B35}"/>
              </a:ext>
            </a:extLst>
          </p:cNvPr>
          <p:cNvSpPr txBox="1"/>
          <p:nvPr/>
        </p:nvSpPr>
        <p:spPr>
          <a:xfrm>
            <a:off x="767408" y="2073601"/>
            <a:ext cx="8568952" cy="4247317"/>
          </a:xfrm>
          <a:prstGeom prst="rect">
            <a:avLst/>
          </a:prstGeom>
          <a:noFill/>
        </p:spPr>
        <p:txBody>
          <a:bodyPr wrap="square" rtlCol="0">
            <a:spAutoFit/>
          </a:bodyPr>
          <a:lstStyle/>
          <a:p>
            <a:r>
              <a:rPr lang="it-IT" dirty="0"/>
              <a:t>Dopo uno o al massimo 2 ore è necessario creare una </a:t>
            </a:r>
            <a:r>
              <a:rPr lang="it-IT" b="1" dirty="0"/>
              <a:t>pausa</a:t>
            </a:r>
            <a:r>
              <a:rPr lang="it-IT" dirty="0"/>
              <a:t> perché lo stimolo da piacevole può diventare ansiogeno o addirittura simbiotico e patologico. La pausa prevede che la bambola sia tolta dalla vista della persona sempre in modo gentile e verosimile (“deve andare a dormire”,” va cambiata”) e va riposta nella nursery. La consegna può essere diretta o indiretta, in quest’ultimo caso l’operatore accudisce la bambola e se la persona dà segnali positivi l’operatore si avvicina, altrimenti no.</a:t>
            </a:r>
            <a:br>
              <a:rPr lang="it-IT" dirty="0"/>
            </a:br>
            <a:br>
              <a:rPr lang="it-IT" dirty="0"/>
            </a:br>
            <a:r>
              <a:rPr lang="it-IT" dirty="0"/>
              <a:t>In caso di rifiuto, ad es. durante la consegna del mattino, la consegna viene spostata al pomeriggio; in caso di rifiuto durante la consegna pomeridiana la bambola viene proposta il giorno successivo.</a:t>
            </a:r>
            <a:br>
              <a:rPr lang="it-IT" dirty="0"/>
            </a:br>
            <a:r>
              <a:rPr lang="it-IT" dirty="0"/>
              <a:t>Se la bambola viene abbandonata in un angolo e la persona non la ricerca, l'operatore la riporta alla nursery. L’addormentamento è uno dei pochi casi in cui la bambola può essere lasciata fino al risveglio.</a:t>
            </a:r>
            <a:br>
              <a:rPr lang="it-IT" dirty="0"/>
            </a:br>
            <a:endParaRPr lang="it-IT" dirty="0"/>
          </a:p>
        </p:txBody>
      </p:sp>
    </p:spTree>
    <p:extLst>
      <p:ext uri="{BB962C8B-B14F-4D97-AF65-F5344CB8AC3E}">
        <p14:creationId xmlns:p14="http://schemas.microsoft.com/office/powerpoint/2010/main" val="2807886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56EB7250-F9A8-4468-B1C1-917B85ED8627}"/>
              </a:ext>
            </a:extLst>
          </p:cNvPr>
          <p:cNvSpPr>
            <a:spLocks noGrp="1"/>
          </p:cNvSpPr>
          <p:nvPr>
            <p:ph type="sldNum" sz="quarter" idx="12"/>
          </p:nvPr>
        </p:nvSpPr>
        <p:spPr/>
        <p:txBody>
          <a:bodyPr/>
          <a:lstStyle/>
          <a:p>
            <a:fld id="{E7A41E1B-4F70-4964-A407-84C68BE8251C}" type="slidenum">
              <a:rPr lang="it-IT" smtClean="0"/>
              <a:pPr/>
              <a:t>3</a:t>
            </a:fld>
            <a:endParaRPr lang="it-IT"/>
          </a:p>
        </p:txBody>
      </p:sp>
      <p:sp>
        <p:nvSpPr>
          <p:cNvPr id="4" name="Segnaposto piè di pagina 1">
            <a:extLst>
              <a:ext uri="{FF2B5EF4-FFF2-40B4-BE49-F238E27FC236}">
                <a16:creationId xmlns:a16="http://schemas.microsoft.com/office/drawing/2014/main" id="{6D520BDA-FEE7-4546-B911-46826FDE2576}"/>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2" name="CasellaDiTesto 1">
            <a:extLst>
              <a:ext uri="{FF2B5EF4-FFF2-40B4-BE49-F238E27FC236}">
                <a16:creationId xmlns:a16="http://schemas.microsoft.com/office/drawing/2014/main" id="{D536E8B7-211A-477E-BC8E-EB64EBCB54FA}"/>
              </a:ext>
            </a:extLst>
          </p:cNvPr>
          <p:cNvSpPr txBox="1"/>
          <p:nvPr/>
        </p:nvSpPr>
        <p:spPr>
          <a:xfrm>
            <a:off x="767408" y="620688"/>
            <a:ext cx="8208912" cy="5262979"/>
          </a:xfrm>
          <a:prstGeom prst="rect">
            <a:avLst/>
          </a:prstGeom>
          <a:noFill/>
        </p:spPr>
        <p:txBody>
          <a:bodyPr wrap="square" rtlCol="0">
            <a:spAutoFit/>
          </a:bodyPr>
          <a:lstStyle/>
          <a:p>
            <a:r>
              <a:rPr lang="it-IT" sz="2800" dirty="0"/>
              <a:t>La </a:t>
            </a:r>
            <a:r>
              <a:rPr lang="it-IT" sz="2800" dirty="0" err="1"/>
              <a:t>Doll</a:t>
            </a:r>
            <a:r>
              <a:rPr lang="it-IT" sz="2800" dirty="0"/>
              <a:t> therapy o Terapia della bambola è un </a:t>
            </a:r>
            <a:r>
              <a:rPr lang="it-IT" sz="2800" b="1" dirty="0"/>
              <a:t>approccio non farmacologico</a:t>
            </a:r>
            <a:r>
              <a:rPr lang="it-IT" sz="2800" dirty="0"/>
              <a:t> utilizzato con le persone affette da malattia di </a:t>
            </a:r>
            <a:r>
              <a:rPr lang="it-IT" sz="2800" u="sng" dirty="0">
                <a:hlinkClick r:id="rId2"/>
              </a:rPr>
              <a:t>Alzheimer e nelle demenze</a:t>
            </a:r>
            <a:r>
              <a:rPr lang="it-IT" sz="2800" u="sng" dirty="0"/>
              <a:t>: </a:t>
            </a:r>
            <a:endParaRPr lang="it-IT" sz="2800" dirty="0"/>
          </a:p>
          <a:p>
            <a:pPr marL="457200" indent="-457200">
              <a:buFont typeface="Arial" panose="020B0604020202020204" pitchFamily="34" charset="0"/>
              <a:buChar char="•"/>
            </a:pPr>
            <a:r>
              <a:rPr lang="it-IT" sz="2800" dirty="0"/>
              <a:t>Consiste nel consegnare una bambola alla persona per un periodo limitato nel tempo, che va a </a:t>
            </a:r>
            <a:r>
              <a:rPr lang="it-IT" sz="2800" b="1" dirty="0"/>
              <a:t>stimolare</a:t>
            </a:r>
            <a:r>
              <a:rPr lang="it-IT" sz="2800" dirty="0"/>
              <a:t> una serie di </a:t>
            </a:r>
            <a:r>
              <a:rPr lang="it-IT" sz="2800" b="1" dirty="0"/>
              <a:t>funzioni</a:t>
            </a:r>
            <a:r>
              <a:rPr lang="it-IT" sz="2800" dirty="0"/>
              <a:t> apportando in molti casi benefici</a:t>
            </a:r>
          </a:p>
          <a:p>
            <a:pPr marL="457200" indent="-457200">
              <a:buFont typeface="Arial" panose="020B0604020202020204" pitchFamily="34" charset="0"/>
              <a:buChar char="•"/>
            </a:pPr>
            <a:r>
              <a:rPr lang="it-IT" sz="2800" dirty="0"/>
              <a:t>Non è un giocattolo: è una specifica metodologia utilizzata da </a:t>
            </a:r>
            <a:r>
              <a:rPr lang="it-IT" sz="2800" b="1" dirty="0"/>
              <a:t>professionisti adeguatamente formati</a:t>
            </a:r>
            <a:r>
              <a:rPr lang="it-IT" sz="2800" dirty="0"/>
              <a:t>; può essere utilizzata in affiancamento alla terapia farmacologica. </a:t>
            </a:r>
          </a:p>
        </p:txBody>
      </p:sp>
    </p:spTree>
    <p:extLst>
      <p:ext uri="{BB962C8B-B14F-4D97-AF65-F5344CB8AC3E}">
        <p14:creationId xmlns:p14="http://schemas.microsoft.com/office/powerpoint/2010/main" val="2979641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21" name="CasellaDiTesto 20">
            <a:extLst>
              <a:ext uri="{FF2B5EF4-FFF2-40B4-BE49-F238E27FC236}">
                <a16:creationId xmlns:a16="http://schemas.microsoft.com/office/drawing/2014/main" id="{A600D474-232A-3E47-B65C-7DD746C3E511}"/>
              </a:ext>
            </a:extLst>
          </p:cNvPr>
          <p:cNvSpPr txBox="1"/>
          <p:nvPr/>
        </p:nvSpPr>
        <p:spPr>
          <a:xfrm>
            <a:off x="1487488" y="2802414"/>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CASO DI STUDIO</a:t>
            </a:r>
          </a:p>
        </p:txBody>
      </p:sp>
      <p:sp>
        <p:nvSpPr>
          <p:cNvPr id="24" name="CasellaDiTesto 23">
            <a:extLst>
              <a:ext uri="{FF2B5EF4-FFF2-40B4-BE49-F238E27FC236}">
                <a16:creationId xmlns:a16="http://schemas.microsoft.com/office/drawing/2014/main" id="{47878D71-93DC-EF48-8E34-612114817172}"/>
              </a:ext>
            </a:extLst>
          </p:cNvPr>
          <p:cNvSpPr txBox="1"/>
          <p:nvPr/>
        </p:nvSpPr>
        <p:spPr>
          <a:xfrm>
            <a:off x="1487488" y="3450486"/>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RISULTATI</a:t>
            </a:r>
          </a:p>
        </p:txBody>
      </p:sp>
      <p:sp>
        <p:nvSpPr>
          <p:cNvPr id="4" name="Segnaposto numero diapositiva 3">
            <a:extLst>
              <a:ext uri="{FF2B5EF4-FFF2-40B4-BE49-F238E27FC236}">
                <a16:creationId xmlns:a16="http://schemas.microsoft.com/office/drawing/2014/main" id="{518B9B7A-51D0-4858-8485-5C1CF7B554FC}"/>
              </a:ext>
            </a:extLst>
          </p:cNvPr>
          <p:cNvSpPr>
            <a:spLocks noGrp="1"/>
          </p:cNvSpPr>
          <p:nvPr>
            <p:ph type="sldNum" sz="quarter" idx="12"/>
          </p:nvPr>
        </p:nvSpPr>
        <p:spPr/>
        <p:txBody>
          <a:bodyPr/>
          <a:lstStyle/>
          <a:p>
            <a:fld id="{E7A41E1B-4F70-4964-A407-84C68BE8251C}" type="slidenum">
              <a:rPr lang="it-IT" smtClean="0"/>
              <a:pPr/>
              <a:t>30</a:t>
            </a:fld>
            <a:endParaRPr lang="it-IT"/>
          </a:p>
        </p:txBody>
      </p:sp>
      <p:sp>
        <p:nvSpPr>
          <p:cNvPr id="10" name="Segnaposto piè di pagina 1">
            <a:extLst>
              <a:ext uri="{FF2B5EF4-FFF2-40B4-BE49-F238E27FC236}">
                <a16:creationId xmlns:a16="http://schemas.microsoft.com/office/drawing/2014/main" id="{66021E6F-51F0-4147-959F-9D481DFB2846}"/>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7D4AB771-D4C2-4816-A20B-1D700291BDEE}"/>
              </a:ext>
            </a:extLst>
          </p:cNvPr>
          <p:cNvSpPr txBox="1"/>
          <p:nvPr/>
        </p:nvSpPr>
        <p:spPr>
          <a:xfrm>
            <a:off x="8827440" y="5980638"/>
            <a:ext cx="503768" cy="369332"/>
          </a:xfrm>
          <a:prstGeom prst="rect">
            <a:avLst/>
          </a:prstGeom>
          <a:solidFill>
            <a:schemeClr val="bg1"/>
          </a:solidFill>
        </p:spPr>
        <p:txBody>
          <a:bodyPr wrap="square" rtlCol="0">
            <a:spAutoFit/>
          </a:bodyPr>
          <a:lstStyle/>
          <a:p>
            <a:endParaRPr lang="it-IT" dirty="0"/>
          </a:p>
        </p:txBody>
      </p:sp>
      <p:sp>
        <p:nvSpPr>
          <p:cNvPr id="12" name="CasellaDiTesto 11">
            <a:extLst>
              <a:ext uri="{FF2B5EF4-FFF2-40B4-BE49-F238E27FC236}">
                <a16:creationId xmlns:a16="http://schemas.microsoft.com/office/drawing/2014/main" id="{5ECBBC04-4FDB-48CF-8A6B-4CC927ABA4E5}"/>
              </a:ext>
            </a:extLst>
          </p:cNvPr>
          <p:cNvSpPr txBox="1"/>
          <p:nvPr/>
        </p:nvSpPr>
        <p:spPr>
          <a:xfrm>
            <a:off x="1199456" y="692696"/>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COME SI METTE IN ATTO LA DOLL THERAPY</a:t>
            </a:r>
          </a:p>
        </p:txBody>
      </p:sp>
      <p:sp>
        <p:nvSpPr>
          <p:cNvPr id="13" name="CasellaDiTesto 12">
            <a:extLst>
              <a:ext uri="{FF2B5EF4-FFF2-40B4-BE49-F238E27FC236}">
                <a16:creationId xmlns:a16="http://schemas.microsoft.com/office/drawing/2014/main" id="{1CD555A9-F30C-4978-9722-32D57774D7B2}"/>
              </a:ext>
            </a:extLst>
          </p:cNvPr>
          <p:cNvSpPr txBox="1"/>
          <p:nvPr/>
        </p:nvSpPr>
        <p:spPr>
          <a:xfrm>
            <a:off x="767408" y="2058978"/>
            <a:ext cx="8568952" cy="3693319"/>
          </a:xfrm>
          <a:prstGeom prst="rect">
            <a:avLst/>
          </a:prstGeom>
          <a:noFill/>
        </p:spPr>
        <p:txBody>
          <a:bodyPr wrap="square" rtlCol="0">
            <a:spAutoFit/>
          </a:bodyPr>
          <a:lstStyle/>
          <a:p>
            <a:pPr marL="285750" indent="-285750">
              <a:buFont typeface="Arial" panose="020B0604020202020204" pitchFamily="34" charset="0"/>
              <a:buChar char="•"/>
            </a:pPr>
            <a:r>
              <a:rPr lang="it-IT" dirty="0"/>
              <a:t>È necessario</a:t>
            </a:r>
            <a:r>
              <a:rPr lang="it-IT" b="1" dirty="0"/>
              <a:t> interrompere la terapia</a:t>
            </a:r>
            <a:r>
              <a:rPr lang="it-IT" dirty="0"/>
              <a:t> se la relazione con la bambola è aggressiva, se la persona tratta male la bambola o se ha del dolore fisico per cui il focus non è la bambola</a:t>
            </a:r>
          </a:p>
          <a:p>
            <a:endParaRPr lang="it-IT" dirty="0"/>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i="1" dirty="0"/>
              <a:t> </a:t>
            </a:r>
            <a:r>
              <a:rPr lang="it-IT" i="1" dirty="0">
                <a:latin typeface="+mj-lt"/>
              </a:rPr>
              <a:t>La </a:t>
            </a:r>
            <a:r>
              <a:rPr lang="it-IT" i="1" dirty="0" err="1">
                <a:latin typeface="+mj-lt"/>
              </a:rPr>
              <a:t>Doll</a:t>
            </a:r>
            <a:r>
              <a:rPr lang="it-IT" i="1" dirty="0">
                <a:latin typeface="+mj-lt"/>
              </a:rPr>
              <a:t> Therapy </a:t>
            </a:r>
            <a:r>
              <a:rPr lang="it-IT" b="1" i="1" dirty="0">
                <a:latin typeface="+mj-lt"/>
              </a:rPr>
              <a:t>risulta efficace solo se somministrata correttamente</a:t>
            </a:r>
            <a:r>
              <a:rPr lang="it-IT" i="1" dirty="0">
                <a:latin typeface="+mj-lt"/>
              </a:rPr>
              <a:t>, nel pieno rispetto dei tempi e delle esigenze del soggetto coinvolto</a:t>
            </a:r>
          </a:p>
          <a:p>
            <a:endParaRPr lang="it-IT" i="1" dirty="0">
              <a:latin typeface="+mj-lt"/>
            </a:endParaRPr>
          </a:p>
          <a:p>
            <a:pPr marL="285750" indent="-285750">
              <a:buFont typeface="Arial" panose="020B0604020202020204" pitchFamily="34" charset="0"/>
              <a:buChar char="•"/>
            </a:pPr>
            <a:endParaRPr lang="it-IT" i="1" dirty="0">
              <a:latin typeface="+mj-lt"/>
            </a:endParaRPr>
          </a:p>
          <a:p>
            <a:pPr marL="285750" indent="-285750">
              <a:buFont typeface="Arial" panose="020B0604020202020204" pitchFamily="34" charset="0"/>
              <a:buChar char="•"/>
            </a:pPr>
            <a:r>
              <a:rPr lang="it-IT" dirty="0"/>
              <a:t>E’ necessario </a:t>
            </a:r>
            <a:r>
              <a:rPr lang="it-IT" b="1" dirty="0"/>
              <a:t>osservare fin da subito se il paziente mostra un interesse positivo</a:t>
            </a:r>
            <a:r>
              <a:rPr lang="it-IT" dirty="0"/>
              <a:t> nei confronti della bambola, mostrando empatia e affetto nei suoi confronti. Se la prima risposta è favorevole, si può allora valutare di stabilire un</a:t>
            </a:r>
            <a:r>
              <a:rPr lang="it-IT" b="1" dirty="0"/>
              <a:t> programma terapeutico</a:t>
            </a:r>
            <a:endParaRPr lang="it-IT" dirty="0">
              <a:latin typeface="+mj-lt"/>
            </a:endParaRPr>
          </a:p>
        </p:txBody>
      </p:sp>
    </p:spTree>
    <p:extLst>
      <p:ext uri="{BB962C8B-B14F-4D97-AF65-F5344CB8AC3E}">
        <p14:creationId xmlns:p14="http://schemas.microsoft.com/office/powerpoint/2010/main" val="654299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21" name="CasellaDiTesto 20">
            <a:extLst>
              <a:ext uri="{FF2B5EF4-FFF2-40B4-BE49-F238E27FC236}">
                <a16:creationId xmlns:a16="http://schemas.microsoft.com/office/drawing/2014/main" id="{A600D474-232A-3E47-B65C-7DD746C3E511}"/>
              </a:ext>
            </a:extLst>
          </p:cNvPr>
          <p:cNvSpPr txBox="1"/>
          <p:nvPr/>
        </p:nvSpPr>
        <p:spPr>
          <a:xfrm>
            <a:off x="1487488" y="2802414"/>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CASO DI STUDIO</a:t>
            </a:r>
          </a:p>
        </p:txBody>
      </p:sp>
      <p:sp>
        <p:nvSpPr>
          <p:cNvPr id="24" name="CasellaDiTesto 23">
            <a:extLst>
              <a:ext uri="{FF2B5EF4-FFF2-40B4-BE49-F238E27FC236}">
                <a16:creationId xmlns:a16="http://schemas.microsoft.com/office/drawing/2014/main" id="{47878D71-93DC-EF48-8E34-612114817172}"/>
              </a:ext>
            </a:extLst>
          </p:cNvPr>
          <p:cNvSpPr txBox="1"/>
          <p:nvPr/>
        </p:nvSpPr>
        <p:spPr>
          <a:xfrm>
            <a:off x="1487488" y="3450486"/>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RISULTATI</a:t>
            </a:r>
          </a:p>
        </p:txBody>
      </p:sp>
      <p:sp>
        <p:nvSpPr>
          <p:cNvPr id="12" name="Segnaposto piè di pagina 1">
            <a:extLst>
              <a:ext uri="{FF2B5EF4-FFF2-40B4-BE49-F238E27FC236}">
                <a16:creationId xmlns:a16="http://schemas.microsoft.com/office/drawing/2014/main" id="{923AF89B-F4A2-40E6-A066-19E153ED5203}"/>
              </a:ext>
            </a:extLst>
          </p:cNvPr>
          <p:cNvSpPr>
            <a:spLocks noGrp="1"/>
          </p:cNvSpPr>
          <p:nvPr>
            <p:ph type="ftr" sz="quarter" idx="11"/>
          </p:nvPr>
        </p:nvSpPr>
        <p:spPr>
          <a:xfrm>
            <a:off x="767408" y="6201841"/>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9" name="CasellaDiTesto 8">
            <a:extLst>
              <a:ext uri="{FF2B5EF4-FFF2-40B4-BE49-F238E27FC236}">
                <a16:creationId xmlns:a16="http://schemas.microsoft.com/office/drawing/2014/main" id="{AF585B80-75FF-4409-840E-0EADDD4FD75C}"/>
              </a:ext>
            </a:extLst>
          </p:cNvPr>
          <p:cNvSpPr txBox="1"/>
          <p:nvPr/>
        </p:nvSpPr>
        <p:spPr>
          <a:xfrm>
            <a:off x="1199456" y="692696"/>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COME SI METTE IN ATTO LA DOLL THERAPY</a:t>
            </a:r>
          </a:p>
        </p:txBody>
      </p:sp>
      <p:sp>
        <p:nvSpPr>
          <p:cNvPr id="3" name="CasellaDiTesto 2">
            <a:extLst>
              <a:ext uri="{FF2B5EF4-FFF2-40B4-BE49-F238E27FC236}">
                <a16:creationId xmlns:a16="http://schemas.microsoft.com/office/drawing/2014/main" id="{909BCD71-908F-4127-9BC7-76EC7E0D6DC6}"/>
              </a:ext>
            </a:extLst>
          </p:cNvPr>
          <p:cNvSpPr txBox="1"/>
          <p:nvPr/>
        </p:nvSpPr>
        <p:spPr>
          <a:xfrm>
            <a:off x="767408" y="2293687"/>
            <a:ext cx="9073008" cy="3416320"/>
          </a:xfrm>
          <a:prstGeom prst="rect">
            <a:avLst/>
          </a:prstGeom>
          <a:noFill/>
        </p:spPr>
        <p:txBody>
          <a:bodyPr wrap="square" rtlCol="0">
            <a:spAutoFit/>
          </a:bodyPr>
          <a:lstStyle/>
          <a:p>
            <a:pPr marL="285750" indent="-285750">
              <a:buFont typeface="Arial" panose="020B0604020202020204" pitchFamily="34" charset="0"/>
              <a:buChar char="•"/>
            </a:pPr>
            <a:r>
              <a:rPr lang="it-IT" i="1" dirty="0"/>
              <a:t>La bambola</a:t>
            </a:r>
            <a:r>
              <a:rPr lang="it-IT" b="1" i="1" dirty="0"/>
              <a:t> viene proposta in momenti specifici della giornata</a:t>
            </a:r>
            <a:r>
              <a:rPr lang="it-IT" i="1" dirty="0"/>
              <a:t>, diventando quindi parte della routine dell’anziano: se la </a:t>
            </a:r>
            <a:r>
              <a:rPr lang="it-IT" i="1" dirty="0" err="1"/>
              <a:t>Doll</a:t>
            </a:r>
            <a:r>
              <a:rPr lang="it-IT" i="1" dirty="0"/>
              <a:t> Therapy venisse somministrata troppo spesso, l’anziano potrebbe rifiutarla e ridurre l’interesse</a:t>
            </a:r>
          </a:p>
          <a:p>
            <a:endParaRPr lang="it-IT" i="1" dirty="0"/>
          </a:p>
          <a:p>
            <a:pPr marL="285750" indent="-285750">
              <a:buFont typeface="Arial" panose="020B0604020202020204" pitchFamily="34" charset="0"/>
              <a:buChar char="•"/>
            </a:pPr>
            <a:endParaRPr lang="it-IT" i="1" dirty="0"/>
          </a:p>
          <a:p>
            <a:pPr marL="285750" indent="-285750">
              <a:buFont typeface="Arial" panose="020B0604020202020204" pitchFamily="34" charset="0"/>
              <a:buChar char="•"/>
            </a:pPr>
            <a:r>
              <a:rPr lang="it-IT" dirty="0"/>
              <a:t>La durata di ogni sessione di </a:t>
            </a:r>
            <a:r>
              <a:rPr lang="it-IT" dirty="0" err="1"/>
              <a:t>Doll</a:t>
            </a:r>
            <a:r>
              <a:rPr lang="it-IT" dirty="0"/>
              <a:t> Therapy è di</a:t>
            </a:r>
            <a:r>
              <a:rPr lang="it-IT" b="1" dirty="0"/>
              <a:t> una o massimo due ore</a:t>
            </a:r>
            <a:r>
              <a:rPr lang="it-IT" dirty="0"/>
              <a:t>, poiché una somministrazione troppo prolungata potrebbe sfociare in </a:t>
            </a:r>
            <a:r>
              <a:rPr lang="it-IT" b="1" dirty="0"/>
              <a:t>episodi di ansia o attaccamento patologico</a:t>
            </a:r>
            <a:r>
              <a:rPr lang="it-IT" dirty="0"/>
              <a:t>. L’operatore deve sempre separare l’anziano e la bambola con gentilezza, simulando episodi verosimili</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la bambola deve essere sempre la stessa deve essere lasciata la possibilità della “pausa” (non deve essere consegnata per tutto il giorno)</a:t>
            </a:r>
          </a:p>
        </p:txBody>
      </p:sp>
    </p:spTree>
    <p:extLst>
      <p:ext uri="{BB962C8B-B14F-4D97-AF65-F5344CB8AC3E}">
        <p14:creationId xmlns:p14="http://schemas.microsoft.com/office/powerpoint/2010/main" val="2831382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1">
            <a:extLst>
              <a:ext uri="{FF2B5EF4-FFF2-40B4-BE49-F238E27FC236}">
                <a16:creationId xmlns:a16="http://schemas.microsoft.com/office/drawing/2014/main" id="{9D03B1EE-2820-4E95-957E-8FBFA66A1785}"/>
              </a:ext>
            </a:extLst>
          </p:cNvPr>
          <p:cNvSpPr>
            <a:spLocks noGrp="1"/>
          </p:cNvSpPr>
          <p:nvPr>
            <p:ph type="ftr" sz="quarter" idx="11"/>
          </p:nvPr>
        </p:nvSpPr>
        <p:spPr>
          <a:xfrm>
            <a:off x="767408" y="6201841"/>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9" name="CasellaDiTesto 8">
            <a:extLst>
              <a:ext uri="{FF2B5EF4-FFF2-40B4-BE49-F238E27FC236}">
                <a16:creationId xmlns:a16="http://schemas.microsoft.com/office/drawing/2014/main" id="{10CD9A9F-1EA4-4420-B97F-32EC64635AEB}"/>
              </a:ext>
            </a:extLst>
          </p:cNvPr>
          <p:cNvSpPr txBox="1"/>
          <p:nvPr/>
        </p:nvSpPr>
        <p:spPr>
          <a:xfrm>
            <a:off x="1199456" y="692696"/>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COME SI METTE IN ATTO LA DOLL THERAPY</a:t>
            </a:r>
          </a:p>
        </p:txBody>
      </p:sp>
      <p:sp>
        <p:nvSpPr>
          <p:cNvPr id="3" name="CasellaDiTesto 2">
            <a:extLst>
              <a:ext uri="{FF2B5EF4-FFF2-40B4-BE49-F238E27FC236}">
                <a16:creationId xmlns:a16="http://schemas.microsoft.com/office/drawing/2014/main" id="{7708A9AB-A287-4A99-9B88-7272702FC03E}"/>
              </a:ext>
            </a:extLst>
          </p:cNvPr>
          <p:cNvSpPr txBox="1"/>
          <p:nvPr/>
        </p:nvSpPr>
        <p:spPr>
          <a:xfrm>
            <a:off x="839416" y="2204864"/>
            <a:ext cx="8568952" cy="3970318"/>
          </a:xfrm>
          <a:prstGeom prst="rect">
            <a:avLst/>
          </a:prstGeom>
          <a:noFill/>
        </p:spPr>
        <p:txBody>
          <a:bodyPr wrap="square" rtlCol="0">
            <a:spAutoFit/>
          </a:bodyPr>
          <a:lstStyle/>
          <a:p>
            <a:pPr marL="285750" indent="-285750">
              <a:buFont typeface="Arial" panose="020B0604020202020204" pitchFamily="34" charset="0"/>
              <a:buChar char="•"/>
            </a:pPr>
            <a:r>
              <a:rPr lang="it-IT" dirty="0"/>
              <a:t>Qualora la bambola venga rifiutata,</a:t>
            </a:r>
            <a:r>
              <a:rPr lang="it-IT" b="1" dirty="0"/>
              <a:t> è meglio non insistere </a:t>
            </a:r>
            <a:r>
              <a:rPr lang="it-IT" dirty="0"/>
              <a:t>e procrastinare la seduta</a:t>
            </a:r>
          </a:p>
          <a:p>
            <a:endParaRPr lang="it-IT" dirty="0"/>
          </a:p>
          <a:p>
            <a:endParaRPr lang="it-IT" dirty="0"/>
          </a:p>
          <a:p>
            <a:pPr marL="285750" indent="-285750">
              <a:buFont typeface="Arial" panose="020B0604020202020204" pitchFamily="34" charset="0"/>
              <a:buChar char="•"/>
            </a:pPr>
            <a:r>
              <a:rPr lang="it-IT" dirty="0"/>
              <a:t>Qualora poi il paziente rifiuti apertamente la bambola, per esempio manifestando aggressività oppure trattandola male,</a:t>
            </a:r>
            <a:r>
              <a:rPr lang="it-IT" b="1" dirty="0"/>
              <a:t> è opportuno interrompere subito la terapia</a:t>
            </a:r>
            <a:r>
              <a:rPr lang="it-IT" dirty="0"/>
              <a:t>.</a:t>
            </a:r>
            <a:br>
              <a:rPr lang="it-IT" dirty="0"/>
            </a:br>
            <a:endParaRPr lang="it-IT" dirty="0"/>
          </a:p>
          <a:p>
            <a:endParaRPr lang="it-IT" dirty="0"/>
          </a:p>
          <a:p>
            <a:pPr marL="285750" indent="-285750">
              <a:buFont typeface="Arial" panose="020B0604020202020204" pitchFamily="34" charset="0"/>
              <a:buChar char="•"/>
            </a:pPr>
            <a:r>
              <a:rPr lang="it-IT" dirty="0"/>
              <a:t>Un altro caso in cui non è opportuno somministrare la </a:t>
            </a:r>
            <a:r>
              <a:rPr lang="it-IT" dirty="0" err="1"/>
              <a:t>Doll</a:t>
            </a:r>
            <a:r>
              <a:rPr lang="it-IT" dirty="0"/>
              <a:t> Therapy è se l’anziano presenta </a:t>
            </a:r>
            <a:r>
              <a:rPr lang="it-IT" b="1" dirty="0"/>
              <a:t>dolore fisico o un altro problema che lo distrae</a:t>
            </a:r>
            <a:r>
              <a:rPr lang="it-IT" dirty="0"/>
              <a:t>: queste condizioni spostano il focus dalla bambola ad altro, e rendono l’interazione inutile o addirittura dannosa.</a:t>
            </a:r>
          </a:p>
          <a:p>
            <a:endParaRPr lang="it-IT" dirty="0"/>
          </a:p>
        </p:txBody>
      </p:sp>
    </p:spTree>
    <p:extLst>
      <p:ext uri="{BB962C8B-B14F-4D97-AF65-F5344CB8AC3E}">
        <p14:creationId xmlns:p14="http://schemas.microsoft.com/office/powerpoint/2010/main" val="3944767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1A256EC8-D855-4D98-9E05-567582AFB9F1}"/>
              </a:ext>
            </a:extLst>
          </p:cNvPr>
          <p:cNvSpPr>
            <a:spLocks noGrp="1"/>
          </p:cNvSpPr>
          <p:nvPr>
            <p:ph type="sldNum" sz="quarter" idx="12"/>
          </p:nvPr>
        </p:nvSpPr>
        <p:spPr/>
        <p:txBody>
          <a:bodyPr/>
          <a:lstStyle/>
          <a:p>
            <a:fld id="{E7A41E1B-4F70-4964-A407-84C68BE8251C}" type="slidenum">
              <a:rPr lang="it-IT" smtClean="0"/>
              <a:pPr/>
              <a:t>33</a:t>
            </a:fld>
            <a:endParaRPr lang="it-IT"/>
          </a:p>
        </p:txBody>
      </p:sp>
      <p:sp>
        <p:nvSpPr>
          <p:cNvPr id="4" name="Segnaposto piè di pagina 1">
            <a:extLst>
              <a:ext uri="{FF2B5EF4-FFF2-40B4-BE49-F238E27FC236}">
                <a16:creationId xmlns:a16="http://schemas.microsoft.com/office/drawing/2014/main" id="{5000C48A-6522-4B56-AC96-A6CA50A51F9A}"/>
              </a:ext>
            </a:extLst>
          </p:cNvPr>
          <p:cNvSpPr>
            <a:spLocks noGrp="1"/>
          </p:cNvSpPr>
          <p:nvPr>
            <p:ph type="ftr" sz="quarter" idx="11"/>
          </p:nvPr>
        </p:nvSpPr>
        <p:spPr>
          <a:xfrm>
            <a:off x="767408" y="6201841"/>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7" name="CasellaDiTesto 6">
            <a:extLst>
              <a:ext uri="{FF2B5EF4-FFF2-40B4-BE49-F238E27FC236}">
                <a16:creationId xmlns:a16="http://schemas.microsoft.com/office/drawing/2014/main" id="{AB885B42-5806-49EC-8104-F2C59EDD190F}"/>
              </a:ext>
            </a:extLst>
          </p:cNvPr>
          <p:cNvSpPr txBox="1"/>
          <p:nvPr/>
        </p:nvSpPr>
        <p:spPr>
          <a:xfrm>
            <a:off x="1199456" y="692696"/>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COME SI METTE IN ATTO LA DOLL THERAPY</a:t>
            </a:r>
          </a:p>
        </p:txBody>
      </p:sp>
      <p:sp>
        <p:nvSpPr>
          <p:cNvPr id="2" name="CasellaDiTesto 1">
            <a:extLst>
              <a:ext uri="{FF2B5EF4-FFF2-40B4-BE49-F238E27FC236}">
                <a16:creationId xmlns:a16="http://schemas.microsoft.com/office/drawing/2014/main" id="{AD0ED36B-EA2A-4E6A-A3FD-B96F106C0548}"/>
              </a:ext>
            </a:extLst>
          </p:cNvPr>
          <p:cNvSpPr txBox="1"/>
          <p:nvPr/>
        </p:nvSpPr>
        <p:spPr>
          <a:xfrm>
            <a:off x="767408" y="2204864"/>
            <a:ext cx="8856984" cy="2862322"/>
          </a:xfrm>
          <a:prstGeom prst="rect">
            <a:avLst/>
          </a:prstGeom>
          <a:noFill/>
        </p:spPr>
        <p:txBody>
          <a:bodyPr wrap="square" rtlCol="0">
            <a:spAutoFit/>
          </a:bodyPr>
          <a:lstStyle/>
          <a:p>
            <a:pPr marL="285750" indent="-285750">
              <a:buFont typeface="Arial" panose="020B0604020202020204" pitchFamily="34" charset="0"/>
              <a:buChar char="•"/>
            </a:pPr>
            <a:r>
              <a:rPr lang="it-IT" dirty="0"/>
              <a:t>Quando l’anziano è con la bambola egli è LIBERO di scegliere le modalità di approccio, di cura, di relazione</a:t>
            </a:r>
          </a:p>
          <a:p>
            <a:endParaRPr lang="it-IT" dirty="0"/>
          </a:p>
          <a:p>
            <a:endParaRPr lang="it-IT" dirty="0"/>
          </a:p>
          <a:p>
            <a:pPr marL="285750" indent="-285750">
              <a:buFont typeface="Arial" panose="020B0604020202020204" pitchFamily="34" charset="0"/>
              <a:buChar char="•"/>
            </a:pPr>
            <a:r>
              <a:rPr lang="it-IT" dirty="0"/>
              <a:t>Il contesto di tranquillità che si crea può essere valutato e su parere medico si può arrivare alla riduzione della terapia farmacologica</a:t>
            </a:r>
          </a:p>
          <a:p>
            <a:endParaRPr lang="it-IT" dirty="0"/>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Si può inoltre sospendere l’uso degli strumenti di contenzione ogni qual volta la persona si sta occupando della bambola-bambino. </a:t>
            </a:r>
          </a:p>
        </p:txBody>
      </p:sp>
    </p:spTree>
    <p:extLst>
      <p:ext uri="{BB962C8B-B14F-4D97-AF65-F5344CB8AC3E}">
        <p14:creationId xmlns:p14="http://schemas.microsoft.com/office/powerpoint/2010/main" val="115481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piè di pagina 1">
            <a:extLst>
              <a:ext uri="{FF2B5EF4-FFF2-40B4-BE49-F238E27FC236}">
                <a16:creationId xmlns:a16="http://schemas.microsoft.com/office/drawing/2014/main" id="{1B862079-473A-40E6-9AF8-409401147FCB}"/>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4" name="CasellaDiTesto 3">
            <a:extLst>
              <a:ext uri="{FF2B5EF4-FFF2-40B4-BE49-F238E27FC236}">
                <a16:creationId xmlns:a16="http://schemas.microsoft.com/office/drawing/2014/main" id="{54960C45-8D54-49FD-A882-41DED8533089}"/>
              </a:ext>
            </a:extLst>
          </p:cNvPr>
          <p:cNvSpPr txBox="1"/>
          <p:nvPr/>
        </p:nvSpPr>
        <p:spPr>
          <a:xfrm>
            <a:off x="952391" y="621584"/>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ALCUNE LINEE GUIDA</a:t>
            </a:r>
          </a:p>
        </p:txBody>
      </p:sp>
      <p:sp>
        <p:nvSpPr>
          <p:cNvPr id="5" name="CasellaDiTesto 4">
            <a:extLst>
              <a:ext uri="{FF2B5EF4-FFF2-40B4-BE49-F238E27FC236}">
                <a16:creationId xmlns:a16="http://schemas.microsoft.com/office/drawing/2014/main" id="{2D9331BF-2565-4BDA-BF46-43A8407719D0}"/>
              </a:ext>
            </a:extLst>
          </p:cNvPr>
          <p:cNvSpPr txBox="1"/>
          <p:nvPr/>
        </p:nvSpPr>
        <p:spPr>
          <a:xfrm>
            <a:off x="767408" y="1526327"/>
            <a:ext cx="8496944" cy="4832092"/>
          </a:xfrm>
          <a:prstGeom prst="rect">
            <a:avLst/>
          </a:prstGeom>
          <a:noFill/>
        </p:spPr>
        <p:txBody>
          <a:bodyPr wrap="square" rtlCol="0">
            <a:spAutoFit/>
          </a:bodyPr>
          <a:lstStyle/>
          <a:p>
            <a:r>
              <a:rPr lang="it-IT" dirty="0"/>
              <a:t>Mackenzie Wood-Mitchell e James (2007) hanno fornito delle linee guida per l’uso della </a:t>
            </a:r>
            <a:r>
              <a:rPr lang="it-IT" b="1" dirty="0"/>
              <a:t>terapia della bambola: </a:t>
            </a:r>
          </a:p>
          <a:p>
            <a:endParaRPr lang="it-IT" b="1" dirty="0"/>
          </a:p>
          <a:p>
            <a:pPr marL="285750" indent="-285750">
              <a:buFont typeface="Arial" panose="020B0604020202020204" pitchFamily="34" charset="0"/>
              <a:buChar char="•"/>
            </a:pPr>
            <a:r>
              <a:rPr lang="it-IT" dirty="0"/>
              <a:t>corpi morbidi, occhi che si aprono e chiudono per evitare l’angoscia derivante dal fatto che possano pensare che la bambola dorma o sia morta, facce e vestiti diversi e variegati per evitare confusione sul possesso con gli altri ospiti</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introdurre la bambola in maniera indiretta, lasciandola nelle aree comuni in modo tale da consentire una libera interazione con essa</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La </a:t>
            </a:r>
            <a:r>
              <a:rPr lang="it-IT" b="1" dirty="0"/>
              <a:t>persona con demenza</a:t>
            </a:r>
            <a:r>
              <a:rPr lang="it-IT" dirty="0"/>
              <a:t> decide se si tratta di un bambino o di una bambola; ed è responsabilità degli operatori rinforzare questa credenza, i quali vengono incoraggiati ad utilizzare lo stesso termine scelto dall’anziano per definire la bambola (ad es. bambino o bambola) in modo tale da non creare confusione e rassicurarlo.</a:t>
            </a:r>
            <a:br>
              <a:rPr lang="it-IT" dirty="0"/>
            </a:br>
            <a:endParaRPr lang="it-IT" sz="2000" dirty="0"/>
          </a:p>
        </p:txBody>
      </p:sp>
    </p:spTree>
    <p:extLst>
      <p:ext uri="{BB962C8B-B14F-4D97-AF65-F5344CB8AC3E}">
        <p14:creationId xmlns:p14="http://schemas.microsoft.com/office/powerpoint/2010/main" val="4132196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1">
            <a:extLst>
              <a:ext uri="{FF2B5EF4-FFF2-40B4-BE49-F238E27FC236}">
                <a16:creationId xmlns:a16="http://schemas.microsoft.com/office/drawing/2014/main" id="{D5442F8E-EE7F-4B22-802B-870FB1BE50E2}"/>
              </a:ext>
            </a:extLst>
          </p:cNvPr>
          <p:cNvSpPr>
            <a:spLocks noGrp="1"/>
          </p:cNvSpPr>
          <p:nvPr>
            <p:ph type="ftr" sz="quarter" idx="11"/>
          </p:nvPr>
        </p:nvSpPr>
        <p:spPr>
          <a:xfrm>
            <a:off x="767408" y="6201841"/>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Rettangolo 5">
            <a:extLst>
              <a:ext uri="{FF2B5EF4-FFF2-40B4-BE49-F238E27FC236}">
                <a16:creationId xmlns:a16="http://schemas.microsoft.com/office/drawing/2014/main" id="{5CFAB1FA-5B2E-4D98-969A-0EDE6C2044B6}"/>
              </a:ext>
            </a:extLst>
          </p:cNvPr>
          <p:cNvSpPr/>
          <p:nvPr/>
        </p:nvSpPr>
        <p:spPr>
          <a:xfrm>
            <a:off x="448335" y="1666197"/>
            <a:ext cx="9217024" cy="1077218"/>
          </a:xfrm>
          <a:prstGeom prst="rect">
            <a:avLst/>
          </a:prstGeom>
        </p:spPr>
        <p:txBody>
          <a:bodyPr wrap="square">
            <a:spAutoFit/>
          </a:bodyPr>
          <a:lstStyle/>
          <a:p>
            <a:endParaRPr lang="it-IT" sz="2000" b="1" dirty="0"/>
          </a:p>
          <a:p>
            <a:endParaRPr lang="it-IT" sz="2000" b="1" dirty="0"/>
          </a:p>
          <a:p>
            <a:endParaRPr lang="it-IT" sz="2400" dirty="0"/>
          </a:p>
        </p:txBody>
      </p:sp>
      <p:sp>
        <p:nvSpPr>
          <p:cNvPr id="2" name="Rettangolo 1">
            <a:extLst>
              <a:ext uri="{FF2B5EF4-FFF2-40B4-BE49-F238E27FC236}">
                <a16:creationId xmlns:a16="http://schemas.microsoft.com/office/drawing/2014/main" id="{DBE9B6F1-1BB5-45DD-B3E8-440481C53319}"/>
              </a:ext>
            </a:extLst>
          </p:cNvPr>
          <p:cNvSpPr/>
          <p:nvPr/>
        </p:nvSpPr>
        <p:spPr>
          <a:xfrm>
            <a:off x="499709" y="1484784"/>
            <a:ext cx="8695665" cy="4524315"/>
          </a:xfrm>
          <a:prstGeom prst="rect">
            <a:avLst/>
          </a:prstGeom>
        </p:spPr>
        <p:txBody>
          <a:bodyPr wrap="square">
            <a:spAutoFit/>
          </a:bodyPr>
          <a:lstStyle/>
          <a:p>
            <a:pPr marL="285750" indent="-285750">
              <a:buFont typeface="Arial" panose="020B0604020202020204" pitchFamily="34" charset="0"/>
              <a:buChar char="•"/>
            </a:pPr>
            <a:r>
              <a:rPr lang="it-IT" dirty="0"/>
              <a:t>Ad ogni anziano corrisponde una bambola che gli deve essere consegnata quando si trova in una situazione di tranquillità. Deve essere somministrata come se si affidasse un bambino con una durata non superiore all’ora/ora e mezza</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Anche il ritiro della bambola segue modalità particolari: devono essere usate come scusanti le esigenze classiche dei bambini (dormire, mangiare, essere cambiato, etc.) ed è bene ringraziare sempre la persona</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Sarebbe bene sempre far seguire un evento gratificante come ad esempio una merenda. Se la terapia ha funzionato si riscontrerà un rilassamento generale nell’anziano, in alcuni casi anche l’assopimento</a:t>
            </a:r>
          </a:p>
          <a:p>
            <a:endParaRPr lang="it-IT" dirty="0"/>
          </a:p>
          <a:p>
            <a:pPr marL="285750" indent="-285750">
              <a:buFont typeface="Arial" panose="020B0604020202020204" pitchFamily="34" charset="0"/>
              <a:buChar char="•"/>
            </a:pPr>
            <a:r>
              <a:rPr lang="it-IT" dirty="0"/>
              <a:t>Quando la bambola non viene utilizzata è importante che non venga lasciata in vista ed è opportuno creare uno spazio dove riporla come ad esempio una piccola nursery.</a:t>
            </a:r>
            <a:endParaRPr lang="it-IT" sz="2000" dirty="0"/>
          </a:p>
        </p:txBody>
      </p:sp>
      <p:sp>
        <p:nvSpPr>
          <p:cNvPr id="8" name="CasellaDiTesto 7">
            <a:extLst>
              <a:ext uri="{FF2B5EF4-FFF2-40B4-BE49-F238E27FC236}">
                <a16:creationId xmlns:a16="http://schemas.microsoft.com/office/drawing/2014/main" id="{35BB9CE2-149E-49C0-BD1F-DCC1537D3D4C}"/>
              </a:ext>
            </a:extLst>
          </p:cNvPr>
          <p:cNvSpPr txBox="1"/>
          <p:nvPr/>
        </p:nvSpPr>
        <p:spPr>
          <a:xfrm>
            <a:off x="952391" y="621584"/>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ALCUNE LINEE GUIDA</a:t>
            </a:r>
          </a:p>
        </p:txBody>
      </p:sp>
    </p:spTree>
    <p:extLst>
      <p:ext uri="{BB962C8B-B14F-4D97-AF65-F5344CB8AC3E}">
        <p14:creationId xmlns:p14="http://schemas.microsoft.com/office/powerpoint/2010/main" val="39605373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1">
            <a:extLst>
              <a:ext uri="{FF2B5EF4-FFF2-40B4-BE49-F238E27FC236}">
                <a16:creationId xmlns:a16="http://schemas.microsoft.com/office/drawing/2014/main" id="{D5442F8E-EE7F-4B22-802B-870FB1BE50E2}"/>
              </a:ext>
            </a:extLst>
          </p:cNvPr>
          <p:cNvSpPr>
            <a:spLocks noGrp="1"/>
          </p:cNvSpPr>
          <p:nvPr>
            <p:ph type="ftr" sz="quarter" idx="11"/>
          </p:nvPr>
        </p:nvSpPr>
        <p:spPr>
          <a:xfrm>
            <a:off x="767408" y="6201841"/>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Rettangolo 5">
            <a:extLst>
              <a:ext uri="{FF2B5EF4-FFF2-40B4-BE49-F238E27FC236}">
                <a16:creationId xmlns:a16="http://schemas.microsoft.com/office/drawing/2014/main" id="{5CFAB1FA-5B2E-4D98-969A-0EDE6C2044B6}"/>
              </a:ext>
            </a:extLst>
          </p:cNvPr>
          <p:cNvSpPr/>
          <p:nvPr/>
        </p:nvSpPr>
        <p:spPr>
          <a:xfrm>
            <a:off x="448335" y="1666197"/>
            <a:ext cx="9217024" cy="1077218"/>
          </a:xfrm>
          <a:prstGeom prst="rect">
            <a:avLst/>
          </a:prstGeom>
        </p:spPr>
        <p:txBody>
          <a:bodyPr wrap="square">
            <a:spAutoFit/>
          </a:bodyPr>
          <a:lstStyle/>
          <a:p>
            <a:endParaRPr lang="it-IT" sz="2000" b="1" dirty="0"/>
          </a:p>
          <a:p>
            <a:endParaRPr lang="it-IT" sz="2000" b="1" dirty="0"/>
          </a:p>
          <a:p>
            <a:endParaRPr lang="it-IT" sz="2400" dirty="0"/>
          </a:p>
        </p:txBody>
      </p:sp>
      <p:sp>
        <p:nvSpPr>
          <p:cNvPr id="8" name="CasellaDiTesto 7">
            <a:extLst>
              <a:ext uri="{FF2B5EF4-FFF2-40B4-BE49-F238E27FC236}">
                <a16:creationId xmlns:a16="http://schemas.microsoft.com/office/drawing/2014/main" id="{35BB9CE2-149E-49C0-BD1F-DCC1537D3D4C}"/>
              </a:ext>
            </a:extLst>
          </p:cNvPr>
          <p:cNvSpPr txBox="1"/>
          <p:nvPr/>
        </p:nvSpPr>
        <p:spPr>
          <a:xfrm>
            <a:off x="952391" y="39174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ALCUNE LINEE GUIDA</a:t>
            </a:r>
          </a:p>
        </p:txBody>
      </p:sp>
      <p:sp>
        <p:nvSpPr>
          <p:cNvPr id="3" name="CasellaDiTesto 2">
            <a:extLst>
              <a:ext uri="{FF2B5EF4-FFF2-40B4-BE49-F238E27FC236}">
                <a16:creationId xmlns:a16="http://schemas.microsoft.com/office/drawing/2014/main" id="{FCA518AC-CF2E-4247-8524-857028F39E8C}"/>
              </a:ext>
            </a:extLst>
          </p:cNvPr>
          <p:cNvSpPr txBox="1"/>
          <p:nvPr/>
        </p:nvSpPr>
        <p:spPr>
          <a:xfrm>
            <a:off x="664359" y="1556792"/>
            <a:ext cx="8784976" cy="4247317"/>
          </a:xfrm>
          <a:prstGeom prst="rect">
            <a:avLst/>
          </a:prstGeom>
          <a:noFill/>
        </p:spPr>
        <p:txBody>
          <a:bodyPr wrap="square" rtlCol="0">
            <a:spAutoFit/>
          </a:bodyPr>
          <a:lstStyle/>
          <a:p>
            <a:r>
              <a:rPr lang="it-IT" dirty="0"/>
              <a:t>Per valutare i progressi della riabilitazione, vanno osservati </a:t>
            </a:r>
            <a:r>
              <a:rPr lang="it-IT" b="1" dirty="0"/>
              <a:t>alcuni elementi</a:t>
            </a:r>
            <a:r>
              <a:rPr lang="it-IT" dirty="0"/>
              <a:t>:</a:t>
            </a:r>
          </a:p>
          <a:p>
            <a:endParaRPr lang="it-IT" dirty="0"/>
          </a:p>
          <a:p>
            <a:pPr marL="285750" indent="-285750">
              <a:buFont typeface="Arial" panose="020B0604020202020204" pitchFamily="34" charset="0"/>
              <a:buChar char="•"/>
            </a:pPr>
            <a:r>
              <a:rPr lang="it-IT" dirty="0"/>
              <a:t>accettazione della bambola</a:t>
            </a:r>
          </a:p>
          <a:p>
            <a:endParaRPr lang="it-IT" dirty="0"/>
          </a:p>
          <a:p>
            <a:pPr marL="285750" indent="-285750">
              <a:buFont typeface="Arial" panose="020B0604020202020204" pitchFamily="34" charset="0"/>
              <a:buChar char="•"/>
            </a:pPr>
            <a:r>
              <a:rPr lang="it-IT" dirty="0"/>
              <a:t>la ricerca di quest’ultima</a:t>
            </a:r>
          </a:p>
          <a:p>
            <a:endParaRPr lang="it-IT" dirty="0"/>
          </a:p>
          <a:p>
            <a:pPr marL="285750" indent="-285750">
              <a:buFont typeface="Arial" panose="020B0604020202020204" pitchFamily="34" charset="0"/>
              <a:buChar char="•"/>
            </a:pPr>
            <a:r>
              <a:rPr lang="it-IT" dirty="0"/>
              <a:t>le interazioni verbali con la bambola (se il soggetto parla alla bambola oppure no)</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il comportamento di accudimento (cullare, accarezzare e vestire la bambola)</a:t>
            </a:r>
          </a:p>
          <a:p>
            <a:endParaRPr lang="it-IT" dirty="0"/>
          </a:p>
          <a:p>
            <a:pPr marL="285750" indent="-285750">
              <a:buFont typeface="Arial" panose="020B0604020202020204" pitchFamily="34" charset="0"/>
              <a:buChar char="•"/>
            </a:pPr>
            <a:r>
              <a:rPr lang="it-IT" dirty="0"/>
              <a:t>il comportamento di attaccamento (l’abbraccio, il contatto continuo)</a:t>
            </a:r>
          </a:p>
          <a:p>
            <a:endParaRPr lang="it-IT" dirty="0"/>
          </a:p>
          <a:p>
            <a:pPr marL="285750" indent="-285750">
              <a:buFont typeface="Arial" panose="020B0604020202020204" pitchFamily="34" charset="0"/>
              <a:buChar char="•"/>
            </a:pPr>
            <a:r>
              <a:rPr lang="it-IT" dirty="0"/>
              <a:t>interazione con l’oggetto (giocare con la bambola, cantare una ninna nanna)</a:t>
            </a:r>
          </a:p>
          <a:p>
            <a:endParaRPr lang="it-IT" dirty="0"/>
          </a:p>
        </p:txBody>
      </p:sp>
    </p:spTree>
    <p:extLst>
      <p:ext uri="{BB962C8B-B14F-4D97-AF65-F5344CB8AC3E}">
        <p14:creationId xmlns:p14="http://schemas.microsoft.com/office/powerpoint/2010/main" val="25867853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21" name="CasellaDiTesto 20">
            <a:extLst>
              <a:ext uri="{FF2B5EF4-FFF2-40B4-BE49-F238E27FC236}">
                <a16:creationId xmlns:a16="http://schemas.microsoft.com/office/drawing/2014/main" id="{A600D474-232A-3E47-B65C-7DD746C3E511}"/>
              </a:ext>
            </a:extLst>
          </p:cNvPr>
          <p:cNvSpPr txBox="1"/>
          <p:nvPr/>
        </p:nvSpPr>
        <p:spPr>
          <a:xfrm>
            <a:off x="1487488" y="2802414"/>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CASO DI STUDIO</a:t>
            </a:r>
          </a:p>
        </p:txBody>
      </p:sp>
      <p:sp>
        <p:nvSpPr>
          <p:cNvPr id="24" name="CasellaDiTesto 23">
            <a:extLst>
              <a:ext uri="{FF2B5EF4-FFF2-40B4-BE49-F238E27FC236}">
                <a16:creationId xmlns:a16="http://schemas.microsoft.com/office/drawing/2014/main" id="{47878D71-93DC-EF48-8E34-612114817172}"/>
              </a:ext>
            </a:extLst>
          </p:cNvPr>
          <p:cNvSpPr txBox="1"/>
          <p:nvPr/>
        </p:nvSpPr>
        <p:spPr>
          <a:xfrm>
            <a:off x="1487488" y="3450486"/>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RISULTATI</a:t>
            </a:r>
          </a:p>
        </p:txBody>
      </p:sp>
      <p:sp>
        <p:nvSpPr>
          <p:cNvPr id="42" name="Segnaposto piè di pagina 1">
            <a:extLst>
              <a:ext uri="{FF2B5EF4-FFF2-40B4-BE49-F238E27FC236}">
                <a16:creationId xmlns:a16="http://schemas.microsoft.com/office/drawing/2014/main" id="{29F3DA89-327E-4351-8425-B69C83709853}"/>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2" name="CasellaDiTesto 1">
            <a:extLst>
              <a:ext uri="{FF2B5EF4-FFF2-40B4-BE49-F238E27FC236}">
                <a16:creationId xmlns:a16="http://schemas.microsoft.com/office/drawing/2014/main" id="{0E420CEA-AD84-4E86-8BB3-8CA3993B02A5}"/>
              </a:ext>
            </a:extLst>
          </p:cNvPr>
          <p:cNvSpPr txBox="1"/>
          <p:nvPr/>
        </p:nvSpPr>
        <p:spPr>
          <a:xfrm>
            <a:off x="785067" y="2255381"/>
            <a:ext cx="8640960" cy="3139321"/>
          </a:xfrm>
          <a:prstGeom prst="rect">
            <a:avLst/>
          </a:prstGeom>
          <a:noFill/>
        </p:spPr>
        <p:txBody>
          <a:bodyPr wrap="square" rtlCol="0">
            <a:spAutoFit/>
          </a:bodyPr>
          <a:lstStyle/>
          <a:p>
            <a:pPr marL="342900" indent="-342900">
              <a:buAutoNum type="arabicParenR"/>
            </a:pPr>
            <a:r>
              <a:rPr lang="it-IT" dirty="0"/>
              <a:t>Il soggetto considera la bambola esclusivamente come un oggetto inanimato. Si può osservare un contatto iniziale che poi si riduce progressivamente fino ad abbandonare la bambola</a:t>
            </a:r>
          </a:p>
          <a:p>
            <a:endParaRPr lang="it-IT" dirty="0"/>
          </a:p>
          <a:p>
            <a:pPr marL="342900" indent="-342900">
              <a:buAutoNum type="arabicParenR"/>
            </a:pPr>
            <a:endParaRPr lang="it-IT" dirty="0"/>
          </a:p>
          <a:p>
            <a:r>
              <a:rPr lang="it-IT" dirty="0"/>
              <a:t>2)  Il paziente riconosce la bambola come un bambino da accudire</a:t>
            </a:r>
            <a:br>
              <a:rPr lang="it-IT" dirty="0"/>
            </a:br>
            <a:endParaRPr lang="it-IT" dirty="0"/>
          </a:p>
          <a:p>
            <a:endParaRPr lang="it-IT" dirty="0"/>
          </a:p>
          <a:p>
            <a:r>
              <a:rPr lang="it-IT" dirty="0"/>
              <a:t>3)   A momenti di attaccamento e di intenso accudimento si alternano momenti di     indifferenza e rifiuto.</a:t>
            </a:r>
          </a:p>
          <a:p>
            <a:endParaRPr lang="it-IT" dirty="0"/>
          </a:p>
        </p:txBody>
      </p:sp>
      <p:sp>
        <p:nvSpPr>
          <p:cNvPr id="9" name="CasellaDiTesto 8">
            <a:extLst>
              <a:ext uri="{FF2B5EF4-FFF2-40B4-BE49-F238E27FC236}">
                <a16:creationId xmlns:a16="http://schemas.microsoft.com/office/drawing/2014/main" id="{F81920EB-EE3C-462D-9A06-9F127FA26857}"/>
              </a:ext>
            </a:extLst>
          </p:cNvPr>
          <p:cNvSpPr txBox="1"/>
          <p:nvPr/>
        </p:nvSpPr>
        <p:spPr>
          <a:xfrm>
            <a:off x="983432" y="520257"/>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TRE TIPOLOGIE DI COMPORTAMENTO OSSERVABILI:</a:t>
            </a:r>
          </a:p>
        </p:txBody>
      </p:sp>
    </p:spTree>
    <p:extLst>
      <p:ext uri="{BB962C8B-B14F-4D97-AF65-F5344CB8AC3E}">
        <p14:creationId xmlns:p14="http://schemas.microsoft.com/office/powerpoint/2010/main" val="11651346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F9D80D44-A7AB-44D0-B85A-DC0C49A9D6E1}"/>
              </a:ext>
            </a:extLst>
          </p:cNvPr>
          <p:cNvSpPr>
            <a:spLocks noGrp="1"/>
          </p:cNvSpPr>
          <p:nvPr>
            <p:ph type="sldNum" sz="quarter" idx="12"/>
          </p:nvPr>
        </p:nvSpPr>
        <p:spPr/>
        <p:txBody>
          <a:bodyPr/>
          <a:lstStyle/>
          <a:p>
            <a:fld id="{E7A41E1B-4F70-4964-A407-84C68BE8251C}" type="slidenum">
              <a:rPr lang="it-IT" smtClean="0"/>
              <a:pPr/>
              <a:t>38</a:t>
            </a:fld>
            <a:endParaRPr lang="it-IT"/>
          </a:p>
        </p:txBody>
      </p:sp>
      <p:sp>
        <p:nvSpPr>
          <p:cNvPr id="4" name="Segnaposto piè di pagina 1">
            <a:extLst>
              <a:ext uri="{FF2B5EF4-FFF2-40B4-BE49-F238E27FC236}">
                <a16:creationId xmlns:a16="http://schemas.microsoft.com/office/drawing/2014/main" id="{3BFB1D87-20AD-40B5-80DC-4E5817727BD1}"/>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2" name="CasellaDiTesto 1">
            <a:extLst>
              <a:ext uri="{FF2B5EF4-FFF2-40B4-BE49-F238E27FC236}">
                <a16:creationId xmlns:a16="http://schemas.microsoft.com/office/drawing/2014/main" id="{6F49C885-F069-460E-89B5-66026C5015C7}"/>
              </a:ext>
            </a:extLst>
          </p:cNvPr>
          <p:cNvSpPr txBox="1"/>
          <p:nvPr/>
        </p:nvSpPr>
        <p:spPr>
          <a:xfrm>
            <a:off x="767408" y="1285348"/>
            <a:ext cx="7992888" cy="4678204"/>
          </a:xfrm>
          <a:prstGeom prst="rect">
            <a:avLst/>
          </a:prstGeom>
          <a:noFill/>
        </p:spPr>
        <p:txBody>
          <a:bodyPr wrap="square" rtlCol="0">
            <a:spAutoFit/>
          </a:bodyPr>
          <a:lstStyle/>
          <a:p>
            <a:r>
              <a:rPr lang="it-IT" sz="2000" dirty="0"/>
              <a:t>Ognuna di queste reazioni può dare un’indicazione della modalità di relazione affettiva caratteristica del paziente, che può essere influenzata anche dalle azioni di cura rivolte alla bambola da parte del personale della struttura ospitante e della famiglia del malato.</a:t>
            </a:r>
          </a:p>
          <a:p>
            <a:r>
              <a:rPr lang="it-IT" sz="2000" b="1" dirty="0"/>
              <a:t>È importante, infatti, che la bambola venga trattata da tutti come se fosse un bambino, se questa è la credenza del paziente. </a:t>
            </a:r>
            <a:r>
              <a:rPr lang="it-IT" sz="2000" dirty="0"/>
              <a:t>Ad esempio, non va mai buttata a terra, non va tolta al soggetto senza il suo permesso, o senza una valida spiegazione ed è importante usare lo stesso termine scelto dall’anziano (ad es. bambino o bambola), in modo tale da rassicurarlo e non creare in lui confusione.</a:t>
            </a:r>
          </a:p>
          <a:p>
            <a:r>
              <a:rPr lang="it-IT" sz="2000" b="1" dirty="0"/>
              <a:t>Se il paziente si relaziona alla bambola in modo aggressivo, o se questa genera angoscia e agitazione è necessario interrompere la terapia.</a:t>
            </a:r>
            <a:endParaRPr lang="it-IT" sz="2000" dirty="0"/>
          </a:p>
          <a:p>
            <a:endParaRPr lang="it-IT" dirty="0"/>
          </a:p>
        </p:txBody>
      </p:sp>
    </p:spTree>
    <p:extLst>
      <p:ext uri="{BB962C8B-B14F-4D97-AF65-F5344CB8AC3E}">
        <p14:creationId xmlns:p14="http://schemas.microsoft.com/office/powerpoint/2010/main" val="40015517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F9D80D44-A7AB-44D0-B85A-DC0C49A9D6E1}"/>
              </a:ext>
            </a:extLst>
          </p:cNvPr>
          <p:cNvSpPr>
            <a:spLocks noGrp="1"/>
          </p:cNvSpPr>
          <p:nvPr>
            <p:ph type="sldNum" sz="quarter" idx="12"/>
          </p:nvPr>
        </p:nvSpPr>
        <p:spPr/>
        <p:txBody>
          <a:bodyPr/>
          <a:lstStyle/>
          <a:p>
            <a:fld id="{E7A41E1B-4F70-4964-A407-84C68BE8251C}" type="slidenum">
              <a:rPr lang="it-IT" smtClean="0"/>
              <a:pPr/>
              <a:t>39</a:t>
            </a:fld>
            <a:endParaRPr lang="it-IT"/>
          </a:p>
        </p:txBody>
      </p:sp>
      <p:sp>
        <p:nvSpPr>
          <p:cNvPr id="4" name="Segnaposto piè di pagina 1">
            <a:extLst>
              <a:ext uri="{FF2B5EF4-FFF2-40B4-BE49-F238E27FC236}">
                <a16:creationId xmlns:a16="http://schemas.microsoft.com/office/drawing/2014/main" id="{3BFB1D87-20AD-40B5-80DC-4E5817727BD1}"/>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8" name="CasellaDiTesto 7">
            <a:extLst>
              <a:ext uri="{FF2B5EF4-FFF2-40B4-BE49-F238E27FC236}">
                <a16:creationId xmlns:a16="http://schemas.microsoft.com/office/drawing/2014/main" id="{7AE835DA-7257-4B14-91E2-D9FD5BBFD4D8}"/>
              </a:ext>
            </a:extLst>
          </p:cNvPr>
          <p:cNvSpPr txBox="1"/>
          <p:nvPr/>
        </p:nvSpPr>
        <p:spPr>
          <a:xfrm>
            <a:off x="983432" y="520257"/>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CONTROINDICAZIONI</a:t>
            </a:r>
          </a:p>
        </p:txBody>
      </p:sp>
      <p:sp>
        <p:nvSpPr>
          <p:cNvPr id="9" name="CasellaDiTesto 8">
            <a:extLst>
              <a:ext uri="{FF2B5EF4-FFF2-40B4-BE49-F238E27FC236}">
                <a16:creationId xmlns:a16="http://schemas.microsoft.com/office/drawing/2014/main" id="{68CC84EE-A143-49DF-89EC-1A6759D35D25}"/>
              </a:ext>
            </a:extLst>
          </p:cNvPr>
          <p:cNvSpPr txBox="1"/>
          <p:nvPr/>
        </p:nvSpPr>
        <p:spPr>
          <a:xfrm>
            <a:off x="934686" y="1934173"/>
            <a:ext cx="7992888" cy="4801314"/>
          </a:xfrm>
          <a:prstGeom prst="rect">
            <a:avLst/>
          </a:prstGeom>
          <a:noFill/>
        </p:spPr>
        <p:txBody>
          <a:bodyPr wrap="square" rtlCol="0">
            <a:spAutoFit/>
          </a:bodyPr>
          <a:lstStyle/>
          <a:p>
            <a:r>
              <a:rPr lang="it-IT" sz="2400" b="1" dirty="0"/>
              <a:t>L’uso di questa terapia è sconsigliato nel caso in cui si è a conoscenza di traumi affettivi o lutti vissuti dal paziente. </a:t>
            </a:r>
            <a:r>
              <a:rPr lang="it-IT" sz="2400" dirty="0"/>
              <a:t>In questo caso, infatti si rischierebbe di riattivare frustrazione e conflitti, ancor più se il soggetto ha vissuto lutti importanti in periodi dell’infanzia o della maternità (es. perdita di un figlio).</a:t>
            </a:r>
          </a:p>
          <a:p>
            <a:r>
              <a:rPr lang="it-IT" sz="2400" dirty="0"/>
              <a:t>È fondamentale, quindi, che lo psicologo o il medico consultino i familiari prima di definire un programma terapeutico, per conoscere la storia personale dei pazienti.</a:t>
            </a:r>
          </a:p>
          <a:p>
            <a:br>
              <a:rPr lang="it-IT" sz="2400" dirty="0"/>
            </a:br>
            <a:endParaRPr lang="it-IT" sz="2400" dirty="0"/>
          </a:p>
          <a:p>
            <a:endParaRPr lang="it-IT" dirty="0"/>
          </a:p>
        </p:txBody>
      </p:sp>
    </p:spTree>
    <p:extLst>
      <p:ext uri="{BB962C8B-B14F-4D97-AF65-F5344CB8AC3E}">
        <p14:creationId xmlns:p14="http://schemas.microsoft.com/office/powerpoint/2010/main" val="370192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5018C0E7-F992-4B35-947B-DF8C96D1A592}"/>
              </a:ext>
            </a:extLst>
          </p:cNvPr>
          <p:cNvSpPr>
            <a:spLocks noGrp="1"/>
          </p:cNvSpPr>
          <p:nvPr>
            <p:ph type="sldNum" sz="quarter" idx="12"/>
          </p:nvPr>
        </p:nvSpPr>
        <p:spPr/>
        <p:txBody>
          <a:bodyPr/>
          <a:lstStyle/>
          <a:p>
            <a:fld id="{E7A41E1B-4F70-4964-A407-84C68BE8251C}" type="slidenum">
              <a:rPr lang="it-IT" smtClean="0"/>
              <a:pPr/>
              <a:t>4</a:t>
            </a:fld>
            <a:endParaRPr lang="it-IT"/>
          </a:p>
        </p:txBody>
      </p:sp>
      <p:sp>
        <p:nvSpPr>
          <p:cNvPr id="4" name="Segnaposto piè di pagina 1">
            <a:extLst>
              <a:ext uri="{FF2B5EF4-FFF2-40B4-BE49-F238E27FC236}">
                <a16:creationId xmlns:a16="http://schemas.microsoft.com/office/drawing/2014/main" id="{40D17256-9F5B-4198-9D42-0F488EB3857C}"/>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508F1075-648F-482B-9119-042FA03F6827}"/>
              </a:ext>
            </a:extLst>
          </p:cNvPr>
          <p:cNvSpPr txBox="1"/>
          <p:nvPr/>
        </p:nvSpPr>
        <p:spPr>
          <a:xfrm>
            <a:off x="1199456" y="666040"/>
            <a:ext cx="8208912" cy="646331"/>
          </a:xfrm>
          <a:prstGeom prst="rect">
            <a:avLst/>
          </a:prstGeom>
          <a:noFill/>
        </p:spPr>
        <p:txBody>
          <a:bodyPr wrap="square">
            <a:spAutoFit/>
          </a:bodyPr>
          <a:lstStyle/>
          <a:p>
            <a:pPr algn="ctr">
              <a:defRPr/>
            </a:pPr>
            <a:r>
              <a:rPr lang="it-IT" sz="3600" b="1" kern="0" dirty="0">
                <a:solidFill>
                  <a:sysClr val="windowText" lastClr="000000"/>
                </a:solidFill>
                <a:latin typeface="+mj-lt"/>
                <a:cs typeface="Times New Roman" pitchFamily="18" charset="0"/>
              </a:rPr>
              <a:t>DOLL THERAPY</a:t>
            </a:r>
          </a:p>
        </p:txBody>
      </p:sp>
      <p:sp>
        <p:nvSpPr>
          <p:cNvPr id="6" name="Rettangolo 5">
            <a:extLst>
              <a:ext uri="{FF2B5EF4-FFF2-40B4-BE49-F238E27FC236}">
                <a16:creationId xmlns:a16="http://schemas.microsoft.com/office/drawing/2014/main" id="{AA99C7DA-477A-4F9F-BF54-EB6342B4C604}"/>
              </a:ext>
            </a:extLst>
          </p:cNvPr>
          <p:cNvSpPr/>
          <p:nvPr/>
        </p:nvSpPr>
        <p:spPr>
          <a:xfrm>
            <a:off x="419708" y="1734481"/>
            <a:ext cx="9768408" cy="1046440"/>
          </a:xfrm>
          <a:prstGeom prst="rect">
            <a:avLst/>
          </a:prstGeom>
        </p:spPr>
        <p:txBody>
          <a:bodyPr wrap="square">
            <a:spAutoFit/>
          </a:bodyPr>
          <a:lstStyle/>
          <a:p>
            <a:pPr marL="342900" indent="-342900">
              <a:buFont typeface="Arial" panose="020B0604020202020204" pitchFamily="34" charset="0"/>
              <a:buChar char="•"/>
            </a:pPr>
            <a:endParaRPr lang="it-IT" b="1" dirty="0"/>
          </a:p>
          <a:p>
            <a:endParaRPr lang="it-IT" sz="2400" b="1" dirty="0"/>
          </a:p>
          <a:p>
            <a:pPr marL="342900" indent="-342900">
              <a:buFont typeface="Arial" panose="020B0604020202020204" pitchFamily="34" charset="0"/>
              <a:buChar char="•"/>
            </a:pPr>
            <a:endParaRPr lang="it-IT" sz="2000" u="sng" dirty="0"/>
          </a:p>
        </p:txBody>
      </p:sp>
      <p:sp>
        <p:nvSpPr>
          <p:cNvPr id="2" name="CasellaDiTesto 1">
            <a:extLst>
              <a:ext uri="{FF2B5EF4-FFF2-40B4-BE49-F238E27FC236}">
                <a16:creationId xmlns:a16="http://schemas.microsoft.com/office/drawing/2014/main" id="{290F0098-8127-4F69-BF34-DF5E534B501E}"/>
              </a:ext>
            </a:extLst>
          </p:cNvPr>
          <p:cNvSpPr txBox="1"/>
          <p:nvPr/>
        </p:nvSpPr>
        <p:spPr>
          <a:xfrm>
            <a:off x="767408" y="2060848"/>
            <a:ext cx="8506594" cy="3046988"/>
          </a:xfrm>
          <a:prstGeom prst="rect">
            <a:avLst/>
          </a:prstGeom>
          <a:noFill/>
        </p:spPr>
        <p:txBody>
          <a:bodyPr wrap="square" rtlCol="0">
            <a:spAutoFit/>
          </a:bodyPr>
          <a:lstStyle/>
          <a:p>
            <a:r>
              <a:rPr lang="it-IT" sz="3200" dirty="0"/>
              <a:t>La bambola viene utilizzata come strumento nella relazione di aiuto in quanto oggetto simbolico. Attraverso l'accudimento e il </a:t>
            </a:r>
            <a:r>
              <a:rPr lang="it-IT" sz="3200" dirty="0" err="1"/>
              <a:t>maternage</a:t>
            </a:r>
            <a:r>
              <a:rPr lang="it-IT" sz="3200" dirty="0"/>
              <a:t> della bambola terapeutica la persona attiva relazioni tattili e affettive, che stimolano importanti funzioni.</a:t>
            </a:r>
          </a:p>
        </p:txBody>
      </p:sp>
    </p:spTree>
    <p:extLst>
      <p:ext uri="{BB962C8B-B14F-4D97-AF65-F5344CB8AC3E}">
        <p14:creationId xmlns:p14="http://schemas.microsoft.com/office/powerpoint/2010/main" val="21191150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1">
            <a:extLst>
              <a:ext uri="{FF2B5EF4-FFF2-40B4-BE49-F238E27FC236}">
                <a16:creationId xmlns:a16="http://schemas.microsoft.com/office/drawing/2014/main" id="{4F0BA2AC-489F-4CF3-8868-4F8B1E06F6F9}"/>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B5DF340F-97E4-41B4-8D44-9835C491C5EF}"/>
              </a:ext>
            </a:extLst>
          </p:cNvPr>
          <p:cNvSpPr txBox="1"/>
          <p:nvPr/>
        </p:nvSpPr>
        <p:spPr>
          <a:xfrm>
            <a:off x="551384" y="1953990"/>
            <a:ext cx="9433047" cy="646331"/>
          </a:xfrm>
          <a:prstGeom prst="rect">
            <a:avLst/>
          </a:prstGeom>
          <a:noFill/>
        </p:spPr>
        <p:txBody>
          <a:bodyPr wrap="square" rtlCol="0">
            <a:spAutoFit/>
          </a:bodyPr>
          <a:lstStyle/>
          <a:p>
            <a:pPr algn="ctr"/>
            <a:r>
              <a:rPr lang="it-IT" sz="3600" i="1" dirty="0"/>
              <a:t>…GRAZIE PER L’ATTENZIONE!</a:t>
            </a:r>
          </a:p>
        </p:txBody>
      </p:sp>
      <p:pic>
        <p:nvPicPr>
          <p:cNvPr id="8" name="Immagine 7">
            <a:extLst>
              <a:ext uri="{FF2B5EF4-FFF2-40B4-BE49-F238E27FC236}">
                <a16:creationId xmlns:a16="http://schemas.microsoft.com/office/drawing/2014/main" id="{ED7864AB-6FE7-40D2-9292-00B6FD70F3CF}"/>
              </a:ext>
            </a:extLst>
          </p:cNvPr>
          <p:cNvPicPr>
            <a:picLocks noChangeAspect="1"/>
          </p:cNvPicPr>
          <p:nvPr/>
        </p:nvPicPr>
        <p:blipFill>
          <a:blip r:embed="rId2"/>
          <a:stretch>
            <a:fillRect/>
          </a:stretch>
        </p:blipFill>
        <p:spPr>
          <a:xfrm>
            <a:off x="2291344" y="3140968"/>
            <a:ext cx="5953125" cy="1962150"/>
          </a:xfrm>
          <a:prstGeom prst="rect">
            <a:avLst/>
          </a:prstGeom>
        </p:spPr>
      </p:pic>
    </p:spTree>
    <p:extLst>
      <p:ext uri="{BB962C8B-B14F-4D97-AF65-F5344CB8AC3E}">
        <p14:creationId xmlns:p14="http://schemas.microsoft.com/office/powerpoint/2010/main" val="3964284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0BB94246-E015-4150-B75F-4B8E1533A22D}"/>
              </a:ext>
            </a:extLst>
          </p:cNvPr>
          <p:cNvSpPr>
            <a:spLocks noGrp="1"/>
          </p:cNvSpPr>
          <p:nvPr>
            <p:ph type="sldNum" sz="quarter" idx="12"/>
          </p:nvPr>
        </p:nvSpPr>
        <p:spPr/>
        <p:txBody>
          <a:bodyPr/>
          <a:lstStyle/>
          <a:p>
            <a:fld id="{E7A41E1B-4F70-4964-A407-84C68BE8251C}" type="slidenum">
              <a:rPr lang="it-IT" smtClean="0"/>
              <a:pPr/>
              <a:t>5</a:t>
            </a:fld>
            <a:endParaRPr lang="it-IT"/>
          </a:p>
        </p:txBody>
      </p:sp>
      <p:sp>
        <p:nvSpPr>
          <p:cNvPr id="4" name="Segnaposto piè di pagina 1">
            <a:extLst>
              <a:ext uri="{FF2B5EF4-FFF2-40B4-BE49-F238E27FC236}">
                <a16:creationId xmlns:a16="http://schemas.microsoft.com/office/drawing/2014/main" id="{6B59FADC-65C9-4A6A-9694-1AEB2A1F6642}"/>
              </a:ext>
            </a:extLst>
          </p:cNvPr>
          <p:cNvSpPr>
            <a:spLocks noGrp="1"/>
          </p:cNvSpPr>
          <p:nvPr>
            <p:ph type="ftr" sz="quarter" idx="11"/>
          </p:nvPr>
        </p:nvSpPr>
        <p:spPr>
          <a:xfrm>
            <a:off x="811288" y="6127428"/>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7" name="CasellaDiTesto 6">
            <a:extLst>
              <a:ext uri="{FF2B5EF4-FFF2-40B4-BE49-F238E27FC236}">
                <a16:creationId xmlns:a16="http://schemas.microsoft.com/office/drawing/2014/main" id="{3EAE5B28-55F1-43F3-B47E-32C669CEBC86}"/>
              </a:ext>
            </a:extLst>
          </p:cNvPr>
          <p:cNvSpPr txBox="1"/>
          <p:nvPr/>
        </p:nvSpPr>
        <p:spPr>
          <a:xfrm>
            <a:off x="1199456" y="73551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DOLL THERAPY E ATTACCAMENTO</a:t>
            </a:r>
          </a:p>
        </p:txBody>
      </p:sp>
      <p:sp>
        <p:nvSpPr>
          <p:cNvPr id="2" name="CasellaDiTesto 1">
            <a:extLst>
              <a:ext uri="{FF2B5EF4-FFF2-40B4-BE49-F238E27FC236}">
                <a16:creationId xmlns:a16="http://schemas.microsoft.com/office/drawing/2014/main" id="{BFC0F1F4-CA33-4310-B98E-1522772206DC}"/>
              </a:ext>
            </a:extLst>
          </p:cNvPr>
          <p:cNvSpPr txBox="1"/>
          <p:nvPr/>
        </p:nvSpPr>
        <p:spPr>
          <a:xfrm>
            <a:off x="839416" y="1598175"/>
            <a:ext cx="8712968" cy="4524315"/>
          </a:xfrm>
          <a:prstGeom prst="rect">
            <a:avLst/>
          </a:prstGeom>
          <a:noFill/>
        </p:spPr>
        <p:txBody>
          <a:bodyPr wrap="square" rtlCol="0">
            <a:spAutoFit/>
          </a:bodyPr>
          <a:lstStyle/>
          <a:p>
            <a:r>
              <a:rPr lang="it-IT" sz="2400" dirty="0"/>
              <a:t>La </a:t>
            </a:r>
            <a:r>
              <a:rPr lang="it-IT" sz="2400" dirty="0" err="1"/>
              <a:t>Doll</a:t>
            </a:r>
            <a:r>
              <a:rPr lang="it-IT" sz="2400" dirty="0"/>
              <a:t> Therapy pone le sue fondamenta sulla </a:t>
            </a:r>
            <a:r>
              <a:rPr lang="it-IT" sz="2400" b="1" dirty="0"/>
              <a:t>teoria dell’attaccamento</a:t>
            </a:r>
            <a:r>
              <a:rPr lang="it-IT" sz="2400" dirty="0"/>
              <a:t>, formulata negli anni ‘60 dallo psicologo infantile inglese </a:t>
            </a:r>
            <a:r>
              <a:rPr lang="it-IT" sz="2400" b="1" dirty="0"/>
              <a:t>John </a:t>
            </a:r>
            <a:r>
              <a:rPr lang="it-IT" sz="2400" b="1" dirty="0" err="1"/>
              <a:t>Bowlby</a:t>
            </a:r>
            <a:r>
              <a:rPr lang="it-IT" sz="2400" dirty="0"/>
              <a:t>, il quale per primo dichiarò che la ricerca di un contatto costante tra genitore e bambino è la diretta conseguenza di un istinto primordiale. Il genitore ha infatti il</a:t>
            </a:r>
            <a:r>
              <a:rPr lang="it-IT" sz="2400" b="1" dirty="0"/>
              <a:t> bisogno fisiologico di accudire il proprio figlio</a:t>
            </a:r>
            <a:r>
              <a:rPr lang="it-IT" sz="2400" dirty="0"/>
              <a:t>, così come il bambino, nei primi anni di vita, è naturalmente portato a cercare protezione e accudimento da parte del genitore. L’attaccamento è quindi l’insieme delle dinamiche secondo le quali </a:t>
            </a:r>
            <a:r>
              <a:rPr lang="it-IT" sz="2400" b="1" dirty="0"/>
              <a:t>genitori e figli instaurano un rapporto istintivo</a:t>
            </a:r>
            <a:r>
              <a:rPr lang="it-IT" sz="2400" dirty="0"/>
              <a:t>, sul quale si fonderà poi la crescita stabile e sicura di questi ultimi</a:t>
            </a:r>
            <a:r>
              <a:rPr lang="it-IT" dirty="0"/>
              <a:t>.</a:t>
            </a:r>
          </a:p>
        </p:txBody>
      </p:sp>
    </p:spTree>
    <p:extLst>
      <p:ext uri="{BB962C8B-B14F-4D97-AF65-F5344CB8AC3E}">
        <p14:creationId xmlns:p14="http://schemas.microsoft.com/office/powerpoint/2010/main" val="3484427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5DA2ADA8-B94C-4EC5-94F0-4B9DD4DA1F1D}"/>
              </a:ext>
            </a:extLst>
          </p:cNvPr>
          <p:cNvSpPr>
            <a:spLocks noGrp="1"/>
          </p:cNvSpPr>
          <p:nvPr>
            <p:ph type="sldNum" sz="quarter" idx="12"/>
          </p:nvPr>
        </p:nvSpPr>
        <p:spPr/>
        <p:txBody>
          <a:bodyPr/>
          <a:lstStyle/>
          <a:p>
            <a:fld id="{E7A41E1B-4F70-4964-A407-84C68BE8251C}" type="slidenum">
              <a:rPr lang="it-IT" smtClean="0"/>
              <a:pPr/>
              <a:t>6</a:t>
            </a:fld>
            <a:endParaRPr lang="it-IT"/>
          </a:p>
        </p:txBody>
      </p:sp>
      <p:sp>
        <p:nvSpPr>
          <p:cNvPr id="4" name="CasellaDiTesto 3">
            <a:extLst>
              <a:ext uri="{FF2B5EF4-FFF2-40B4-BE49-F238E27FC236}">
                <a16:creationId xmlns:a16="http://schemas.microsoft.com/office/drawing/2014/main" id="{B7A68390-8487-4179-B33C-59F82A258FCC}"/>
              </a:ext>
            </a:extLst>
          </p:cNvPr>
          <p:cNvSpPr txBox="1"/>
          <p:nvPr/>
        </p:nvSpPr>
        <p:spPr>
          <a:xfrm>
            <a:off x="1094403"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DOLL THERAPY E ATTACCAMENTO</a:t>
            </a:r>
          </a:p>
        </p:txBody>
      </p:sp>
      <p:sp>
        <p:nvSpPr>
          <p:cNvPr id="5" name="Segnaposto piè di pagina 1">
            <a:extLst>
              <a:ext uri="{FF2B5EF4-FFF2-40B4-BE49-F238E27FC236}">
                <a16:creationId xmlns:a16="http://schemas.microsoft.com/office/drawing/2014/main" id="{DBBD6A61-C555-4500-BF19-8E7CC5B710B8}"/>
              </a:ext>
            </a:extLst>
          </p:cNvPr>
          <p:cNvSpPr>
            <a:spLocks noGrp="1"/>
          </p:cNvSpPr>
          <p:nvPr>
            <p:ph type="ftr" sz="quarter" idx="11"/>
          </p:nvPr>
        </p:nvSpPr>
        <p:spPr>
          <a:xfrm>
            <a:off x="811288" y="6127428"/>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CasellaDiTesto 5">
            <a:extLst>
              <a:ext uri="{FF2B5EF4-FFF2-40B4-BE49-F238E27FC236}">
                <a16:creationId xmlns:a16="http://schemas.microsoft.com/office/drawing/2014/main" id="{A32A6A00-9AD1-408C-A277-8627196FBC61}"/>
              </a:ext>
            </a:extLst>
          </p:cNvPr>
          <p:cNvSpPr txBox="1"/>
          <p:nvPr/>
        </p:nvSpPr>
        <p:spPr>
          <a:xfrm>
            <a:off x="551384" y="1145611"/>
            <a:ext cx="8650610" cy="5078313"/>
          </a:xfrm>
          <a:prstGeom prst="rect">
            <a:avLst/>
          </a:prstGeom>
          <a:noFill/>
        </p:spPr>
        <p:txBody>
          <a:bodyPr wrap="square" rtlCol="0">
            <a:spAutoFit/>
          </a:bodyPr>
          <a:lstStyle/>
          <a:p>
            <a:pPr fontAlgn="t"/>
            <a:r>
              <a:rPr lang="it-IT" b="1" dirty="0"/>
              <a:t>John </a:t>
            </a:r>
            <a:r>
              <a:rPr lang="it-IT" b="1" dirty="0" err="1"/>
              <a:t>Bowlby</a:t>
            </a:r>
            <a:r>
              <a:rPr lang="it-IT" dirty="0"/>
              <a:t> identifica quattro fasi attraverso le quali si sviluppa il legame di attaccamento:</a:t>
            </a:r>
          </a:p>
          <a:p>
            <a:pPr fontAlgn="t"/>
            <a:endParaRPr lang="it-IT" dirty="0"/>
          </a:p>
          <a:p>
            <a:pPr marL="285750" indent="-285750" fontAlgn="t">
              <a:buFont typeface="Arial" panose="020B0604020202020204" pitchFamily="34" charset="0"/>
              <a:buChar char="•"/>
            </a:pPr>
            <a:r>
              <a:rPr lang="it-IT" b="1" dirty="0">
                <a:solidFill>
                  <a:srgbClr val="FF0000"/>
                </a:solidFill>
              </a:rPr>
              <a:t>Otto-dodici settimane</a:t>
            </a:r>
            <a:r>
              <a:rPr lang="it-IT" dirty="0"/>
              <a:t>: il bambino non è in grado di discriminare le persone che lo circondano nonostante riesca a riconoscere, attraverso l’odore e la voce, la propria madre. Successivamente, il bambino riuscirà a mettere in atto modi di relazionarsi sempre più selettivi, soprattutto con la figura materna;</a:t>
            </a:r>
          </a:p>
          <a:p>
            <a:pPr marL="285750" indent="-285750" fontAlgn="t">
              <a:buFont typeface="Arial" panose="020B0604020202020204" pitchFamily="34" charset="0"/>
              <a:buChar char="•"/>
            </a:pPr>
            <a:r>
              <a:rPr lang="it-IT" b="1" dirty="0">
                <a:solidFill>
                  <a:srgbClr val="FF0000"/>
                </a:solidFill>
              </a:rPr>
              <a:t>Sesto – settimo mese: </a:t>
            </a:r>
            <a:r>
              <a:rPr lang="it-IT" dirty="0"/>
              <a:t>il bambino è maggiormente discriminante nei confronti della persone con le quali entra in contatto;</a:t>
            </a:r>
          </a:p>
          <a:p>
            <a:pPr marL="285750" indent="-285750" fontAlgn="t">
              <a:buFont typeface="Arial" panose="020B0604020202020204" pitchFamily="34" charset="0"/>
              <a:buChar char="•"/>
            </a:pPr>
            <a:r>
              <a:rPr lang="it-IT" b="1" dirty="0">
                <a:solidFill>
                  <a:srgbClr val="FF0000"/>
                </a:solidFill>
              </a:rPr>
              <a:t>Nono mese: </a:t>
            </a:r>
            <a:r>
              <a:rPr lang="it-IT" dirty="0"/>
              <a:t>l’</a:t>
            </a:r>
            <a:r>
              <a:rPr lang="it-IT" b="1" dirty="0"/>
              <a:t> attaccamento</a:t>
            </a:r>
            <a:r>
              <a:rPr lang="it-IT" dirty="0"/>
              <a:t> con la</a:t>
            </a:r>
            <a:r>
              <a:rPr lang="it-IT" b="1" dirty="0"/>
              <a:t> figura di attaccamento</a:t>
            </a:r>
            <a:r>
              <a:rPr lang="it-IT" dirty="0"/>
              <a:t> diventa stabile e visibile, richiama l’attenzione della figura di riferimento e la usa come base per esplorare l’ambiente, ricercando sempre  protezione e consensi</a:t>
            </a:r>
          </a:p>
          <a:p>
            <a:pPr marL="285750" indent="-285750" fontAlgn="t">
              <a:buFont typeface="Arial" panose="020B0604020202020204" pitchFamily="34" charset="0"/>
              <a:buChar char="•"/>
            </a:pPr>
            <a:endParaRPr lang="it-IT" dirty="0"/>
          </a:p>
          <a:p>
            <a:pPr fontAlgn="t"/>
            <a:r>
              <a:rPr lang="it-IT" dirty="0"/>
              <a:t>Il </a:t>
            </a:r>
            <a:r>
              <a:rPr lang="it-IT" b="1" dirty="0"/>
              <a:t>comportamento di attaccamento</a:t>
            </a:r>
            <a:r>
              <a:rPr lang="it-IT" dirty="0"/>
              <a:t> si mantiene stabile fino ai tre anni, età in cui il bambino acquisisce la capacità di mantenere tranquillità e sicurezza in un ambiente sconosciuto essendo, però, sempre in compagnia di figure di riferimento secondarie, ed avere la certezza che la figura di riferimento faccia sempre e presto ritorno.</a:t>
            </a:r>
          </a:p>
        </p:txBody>
      </p:sp>
    </p:spTree>
    <p:extLst>
      <p:ext uri="{BB962C8B-B14F-4D97-AF65-F5344CB8AC3E}">
        <p14:creationId xmlns:p14="http://schemas.microsoft.com/office/powerpoint/2010/main" val="4117341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C38C01EF-0960-43EB-A7EE-55221ACD978B}"/>
              </a:ext>
            </a:extLst>
          </p:cNvPr>
          <p:cNvSpPr>
            <a:spLocks noGrp="1"/>
          </p:cNvSpPr>
          <p:nvPr>
            <p:ph type="sldNum" sz="quarter" idx="12"/>
          </p:nvPr>
        </p:nvSpPr>
        <p:spPr/>
        <p:txBody>
          <a:bodyPr/>
          <a:lstStyle/>
          <a:p>
            <a:fld id="{E7A41E1B-4F70-4964-A407-84C68BE8251C}" type="slidenum">
              <a:rPr lang="it-IT" smtClean="0"/>
              <a:pPr/>
              <a:t>7</a:t>
            </a:fld>
            <a:endParaRPr lang="it-IT"/>
          </a:p>
        </p:txBody>
      </p:sp>
      <p:sp>
        <p:nvSpPr>
          <p:cNvPr id="4" name="Segnaposto piè di pagina 1">
            <a:extLst>
              <a:ext uri="{FF2B5EF4-FFF2-40B4-BE49-F238E27FC236}">
                <a16:creationId xmlns:a16="http://schemas.microsoft.com/office/drawing/2014/main" id="{EBE0E801-F2FB-4F47-8D28-0179EFCE7782}"/>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CasellaDiTesto 5">
            <a:extLst>
              <a:ext uri="{FF2B5EF4-FFF2-40B4-BE49-F238E27FC236}">
                <a16:creationId xmlns:a16="http://schemas.microsoft.com/office/drawing/2014/main" id="{5F95FD11-1F93-4533-9CE0-7A223AD19088}"/>
              </a:ext>
            </a:extLst>
          </p:cNvPr>
          <p:cNvSpPr txBox="1"/>
          <p:nvPr/>
        </p:nvSpPr>
        <p:spPr>
          <a:xfrm>
            <a:off x="1199456" y="66604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DOLL THERAPY E ATTACCAMENTO</a:t>
            </a:r>
          </a:p>
        </p:txBody>
      </p:sp>
      <p:sp>
        <p:nvSpPr>
          <p:cNvPr id="5" name="CasellaDiTesto 4">
            <a:extLst>
              <a:ext uri="{FF2B5EF4-FFF2-40B4-BE49-F238E27FC236}">
                <a16:creationId xmlns:a16="http://schemas.microsoft.com/office/drawing/2014/main" id="{15A249AD-1AA8-4DA9-B6EA-1B52FA7E3B38}"/>
              </a:ext>
            </a:extLst>
          </p:cNvPr>
          <p:cNvSpPr txBox="1"/>
          <p:nvPr/>
        </p:nvSpPr>
        <p:spPr>
          <a:xfrm>
            <a:off x="839416" y="1844824"/>
            <a:ext cx="8434586" cy="3754874"/>
          </a:xfrm>
          <a:prstGeom prst="rect">
            <a:avLst/>
          </a:prstGeom>
          <a:noFill/>
        </p:spPr>
        <p:txBody>
          <a:bodyPr wrap="square" rtlCol="0">
            <a:spAutoFit/>
          </a:bodyPr>
          <a:lstStyle/>
          <a:p>
            <a:r>
              <a:rPr lang="it-IT" sz="2000" dirty="0"/>
              <a:t>Nell’ambito della </a:t>
            </a:r>
            <a:r>
              <a:rPr lang="it-IT" sz="2000" dirty="0" err="1"/>
              <a:t>Doll</a:t>
            </a:r>
            <a:r>
              <a:rPr lang="it-IT" sz="2000" dirty="0"/>
              <a:t> Therapy, quindi, la bambola diventa un </a:t>
            </a:r>
            <a:r>
              <a:rPr lang="it-IT" sz="2000" b="1" dirty="0"/>
              <a:t>oggetto transazionale</a:t>
            </a:r>
            <a:r>
              <a:rPr lang="it-IT" sz="2000" dirty="0"/>
              <a:t>, in grado di richiamare a livello profondo la dinamica di accudimento primordiale, facendo quindi </a:t>
            </a:r>
            <a:r>
              <a:rPr lang="it-IT" sz="2000" b="1" dirty="0"/>
              <a:t>sentire più protetto</a:t>
            </a:r>
            <a:r>
              <a:rPr lang="it-IT" sz="2000" dirty="0"/>
              <a:t> – e quindi più calmo –</a:t>
            </a:r>
            <a:r>
              <a:rPr lang="it-IT" sz="2000" b="1" dirty="0"/>
              <a:t> l’anziano</a:t>
            </a:r>
            <a:r>
              <a:rPr lang="it-IT" sz="2000" dirty="0"/>
              <a:t>, specialmente se sottoposto a condizioni di stress.</a:t>
            </a:r>
            <a:br>
              <a:rPr lang="it-IT" sz="2000" dirty="0"/>
            </a:br>
            <a:endParaRPr lang="it-IT" sz="2000" dirty="0"/>
          </a:p>
          <a:p>
            <a:r>
              <a:rPr lang="it-IT" sz="2000" dirty="0"/>
              <a:t>La bambola permette quindi di riproporre la dinamica dell’accudimento, </a:t>
            </a:r>
            <a:r>
              <a:rPr lang="it-IT" sz="2000" dirty="0" err="1"/>
              <a:t>soddisfando</a:t>
            </a:r>
            <a:r>
              <a:rPr lang="it-IT" sz="2000" dirty="0"/>
              <a:t> il</a:t>
            </a:r>
            <a:r>
              <a:rPr lang="it-IT" sz="2000" b="1" dirty="0"/>
              <a:t> bisogno di vicinanza, contenimento e rassicurazione</a:t>
            </a:r>
            <a:r>
              <a:rPr lang="it-IT" sz="2000" dirty="0"/>
              <a:t>: la </a:t>
            </a:r>
            <a:r>
              <a:rPr lang="it-IT" sz="2000" dirty="0" err="1"/>
              <a:t>Doll</a:t>
            </a:r>
            <a:r>
              <a:rPr lang="it-IT" sz="2000" dirty="0"/>
              <a:t> Therapy può essere proposta a pazienti di entrambi i sessi, poiché le dinamiche sulle quali insiste appartengono a tutti.</a:t>
            </a:r>
          </a:p>
          <a:p>
            <a:endParaRPr lang="it-IT" dirty="0"/>
          </a:p>
        </p:txBody>
      </p:sp>
    </p:spTree>
    <p:extLst>
      <p:ext uri="{BB962C8B-B14F-4D97-AF65-F5344CB8AC3E}">
        <p14:creationId xmlns:p14="http://schemas.microsoft.com/office/powerpoint/2010/main" val="160119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8B1E9977-695C-4D12-82B6-C627D4C4EDE2}"/>
              </a:ext>
            </a:extLst>
          </p:cNvPr>
          <p:cNvSpPr>
            <a:spLocks noGrp="1"/>
          </p:cNvSpPr>
          <p:nvPr>
            <p:ph type="sldNum" sz="quarter" idx="12"/>
          </p:nvPr>
        </p:nvSpPr>
        <p:spPr/>
        <p:txBody>
          <a:bodyPr/>
          <a:lstStyle/>
          <a:p>
            <a:fld id="{E7A41E1B-4F70-4964-A407-84C68BE8251C}" type="slidenum">
              <a:rPr lang="it-IT" smtClean="0"/>
              <a:pPr/>
              <a:t>8</a:t>
            </a:fld>
            <a:endParaRPr lang="it-IT"/>
          </a:p>
        </p:txBody>
      </p:sp>
      <p:sp>
        <p:nvSpPr>
          <p:cNvPr id="4" name="Segnaposto piè di pagina 1">
            <a:extLst>
              <a:ext uri="{FF2B5EF4-FFF2-40B4-BE49-F238E27FC236}">
                <a16:creationId xmlns:a16="http://schemas.microsoft.com/office/drawing/2014/main" id="{ACB88730-4E13-4D12-AEF3-B7C3A3E6C216}"/>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8" name="CasellaDiTesto 7">
            <a:extLst>
              <a:ext uri="{FF2B5EF4-FFF2-40B4-BE49-F238E27FC236}">
                <a16:creationId xmlns:a16="http://schemas.microsoft.com/office/drawing/2014/main" id="{C6121798-DFE1-4600-A997-4E571D5D2115}"/>
              </a:ext>
            </a:extLst>
          </p:cNvPr>
          <p:cNvSpPr txBox="1"/>
          <p:nvPr/>
        </p:nvSpPr>
        <p:spPr>
          <a:xfrm>
            <a:off x="1199456" y="66604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DOLL THERAPY E ATTACCAMENTO</a:t>
            </a:r>
          </a:p>
        </p:txBody>
      </p:sp>
      <p:sp>
        <p:nvSpPr>
          <p:cNvPr id="10" name="CasellaDiTesto 9">
            <a:extLst>
              <a:ext uri="{FF2B5EF4-FFF2-40B4-BE49-F238E27FC236}">
                <a16:creationId xmlns:a16="http://schemas.microsoft.com/office/drawing/2014/main" id="{D98E43DB-C3B4-4A76-AC55-157E805410AD}"/>
              </a:ext>
            </a:extLst>
          </p:cNvPr>
          <p:cNvSpPr txBox="1"/>
          <p:nvPr/>
        </p:nvSpPr>
        <p:spPr>
          <a:xfrm>
            <a:off x="1455658" y="5805264"/>
            <a:ext cx="6521153" cy="2466645"/>
          </a:xfrm>
          <a:prstGeom prst="rect">
            <a:avLst/>
          </a:prstGeom>
          <a:noFill/>
        </p:spPr>
        <p:txBody>
          <a:bodyPr wrap="square" rtlCol="0">
            <a:spAutoFit/>
          </a:bodyPr>
          <a:lstStyle/>
          <a:p>
            <a:endParaRPr lang="it-IT" dirty="0"/>
          </a:p>
        </p:txBody>
      </p:sp>
      <p:sp>
        <p:nvSpPr>
          <p:cNvPr id="12" name="Rectangle 5">
            <a:extLst>
              <a:ext uri="{FF2B5EF4-FFF2-40B4-BE49-F238E27FC236}">
                <a16:creationId xmlns:a16="http://schemas.microsoft.com/office/drawing/2014/main" id="{E9EDFDD4-FE5D-4CBB-A88A-A1F3B0C55276}"/>
              </a:ext>
            </a:extLst>
          </p:cNvPr>
          <p:cNvSpPr>
            <a:spLocks noChangeArrowheads="1"/>
          </p:cNvSpPr>
          <p:nvPr/>
        </p:nvSpPr>
        <p:spPr bwMode="auto">
          <a:xfrm>
            <a:off x="762828" y="1937928"/>
            <a:ext cx="8976634" cy="34163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272727"/>
                </a:solidFill>
                <a:effectLst/>
                <a:latin typeface="Arial" panose="020B0604020202020204" pitchFamily="34" charset="0"/>
              </a:rPr>
              <a:t>Sebbene questa teoria si riferisca generalmente ai bambini, alcuni studiosi l’hanno applicata anche alle </a:t>
            </a:r>
            <a:r>
              <a:rPr kumimoji="0" lang="it-IT" altLang="it-IT" sz="2400" b="1" i="0" u="none" strike="noStrike" cap="none" normalizeH="0" baseline="0" dirty="0">
                <a:ln>
                  <a:noFill/>
                </a:ln>
                <a:solidFill>
                  <a:srgbClr val="272727"/>
                </a:solidFill>
                <a:effectLst/>
                <a:latin typeface="Arial" panose="020B0604020202020204" pitchFamily="34" charset="0"/>
              </a:rPr>
              <a:t>persone con demenza</a:t>
            </a:r>
            <a:r>
              <a:rPr kumimoji="0" lang="it-IT" altLang="it-IT" sz="2400" b="0" i="0" u="none" strike="noStrike" cap="none" normalizeH="0" baseline="0" dirty="0">
                <a:ln>
                  <a:noFill/>
                </a:ln>
                <a:solidFill>
                  <a:srgbClr val="272727"/>
                </a:solidFill>
                <a:effectLst/>
                <a:latin typeface="Arial" panose="020B0604020202020204" pitchFamily="34" charset="0"/>
              </a:rPr>
              <a:t>.</a:t>
            </a:r>
            <a:endParaRPr kumimoji="0" lang="it-IT" altLang="it-IT"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272727"/>
                </a:solidFill>
                <a:effectLst/>
                <a:latin typeface="Arial" panose="020B0604020202020204" pitchFamily="34" charset="0"/>
              </a:rPr>
              <a:t>L’”attaccamento” si realizzerebbe, infatti, in situazioni con forte stress, non familiari e con elevato senso di insicurezza; tutti elementi presenti nei pazienti con demenza. La bambola potrebbe fungere da “oggetto transizionale”, un’ancora in un momento di incertezza simile a quella dei bambini nella fase di ingresso nell’età adulta.</a:t>
            </a:r>
            <a:endParaRPr kumimoji="0" lang="it-IT" altLang="it-IT"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8856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873EB9B-3D7B-42BE-987E-E5955D7A0607}"/>
              </a:ext>
            </a:extLst>
          </p:cNvPr>
          <p:cNvSpPr>
            <a:spLocks noGrp="1"/>
          </p:cNvSpPr>
          <p:nvPr>
            <p:ph type="sldNum" sz="quarter" idx="12"/>
          </p:nvPr>
        </p:nvSpPr>
        <p:spPr/>
        <p:txBody>
          <a:bodyPr/>
          <a:lstStyle/>
          <a:p>
            <a:fld id="{E7A41E1B-4F70-4964-A407-84C68BE8251C}" type="slidenum">
              <a:rPr lang="it-IT" smtClean="0"/>
              <a:pPr/>
              <a:t>9</a:t>
            </a:fld>
            <a:endParaRPr lang="it-IT"/>
          </a:p>
        </p:txBody>
      </p:sp>
      <p:sp>
        <p:nvSpPr>
          <p:cNvPr id="4" name="Segnaposto piè di pagina 1">
            <a:extLst>
              <a:ext uri="{FF2B5EF4-FFF2-40B4-BE49-F238E27FC236}">
                <a16:creationId xmlns:a16="http://schemas.microsoft.com/office/drawing/2014/main" id="{E9B4E3FE-C373-43E5-82BA-AA52830C74C8}"/>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7" name="CasellaDiTesto 6">
            <a:extLst>
              <a:ext uri="{FF2B5EF4-FFF2-40B4-BE49-F238E27FC236}">
                <a16:creationId xmlns:a16="http://schemas.microsoft.com/office/drawing/2014/main" id="{8D80EAF7-3DF8-447E-8151-F7337C5C4803}"/>
              </a:ext>
            </a:extLst>
          </p:cNvPr>
          <p:cNvSpPr txBox="1"/>
          <p:nvPr/>
        </p:nvSpPr>
        <p:spPr>
          <a:xfrm>
            <a:off x="1199456" y="66604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DOLL THERAPY E ATTACCAMENTO</a:t>
            </a:r>
          </a:p>
        </p:txBody>
      </p:sp>
      <p:sp>
        <p:nvSpPr>
          <p:cNvPr id="5" name="CasellaDiTesto 4">
            <a:extLst>
              <a:ext uri="{FF2B5EF4-FFF2-40B4-BE49-F238E27FC236}">
                <a16:creationId xmlns:a16="http://schemas.microsoft.com/office/drawing/2014/main" id="{EA87B339-D82E-4982-89DE-71D1C3CD3754}"/>
              </a:ext>
            </a:extLst>
          </p:cNvPr>
          <p:cNvSpPr txBox="1"/>
          <p:nvPr/>
        </p:nvSpPr>
        <p:spPr>
          <a:xfrm>
            <a:off x="1343472" y="1875958"/>
            <a:ext cx="8208912" cy="3416320"/>
          </a:xfrm>
          <a:prstGeom prst="rect">
            <a:avLst/>
          </a:prstGeom>
          <a:noFill/>
        </p:spPr>
        <p:txBody>
          <a:bodyPr wrap="square" rtlCol="0">
            <a:spAutoFit/>
          </a:bodyPr>
          <a:lstStyle/>
          <a:p>
            <a:r>
              <a:rPr lang="it-IT" sz="2400" dirty="0"/>
              <a:t>La maggior parte dei sintomi psicologici e comportamentali dei pazienti con demenza come il ripetere la medesima domanda, piangere, ricercare il contatto fisico possono essere letti tutti come dei modi per soddisfare il loro bisogno di attaccamento. La bambola, in questi casi, potrebbe soddisfare il bisogno di vicinanza, contatto e rassicurazione, riducendo conseguentemente i sintomi psicologici e comportamentali.</a:t>
            </a:r>
          </a:p>
        </p:txBody>
      </p:sp>
    </p:spTree>
    <p:extLst>
      <p:ext uri="{BB962C8B-B14F-4D97-AF65-F5344CB8AC3E}">
        <p14:creationId xmlns:p14="http://schemas.microsoft.com/office/powerpoint/2010/main" val="233891013"/>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9037</TotalTime>
  <Words>4518</Words>
  <Application>Microsoft Office PowerPoint</Application>
  <PresentationFormat>Widescreen</PresentationFormat>
  <Paragraphs>313</Paragraphs>
  <Slides>40</Slides>
  <Notes>7</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40</vt:i4>
      </vt:variant>
    </vt:vector>
  </HeadingPairs>
  <TitlesOfParts>
    <vt:vector size="47" baseType="lpstr">
      <vt:lpstr>Arial</vt:lpstr>
      <vt:lpstr>Calibri</vt:lpstr>
      <vt:lpstr>Open Sans</vt:lpstr>
      <vt:lpstr>Times New Roman</vt:lpstr>
      <vt:lpstr>Trebuchet MS</vt:lpstr>
      <vt:lpstr>Wingdings 3</vt:lpstr>
      <vt:lpstr>Sfaccettatura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Livia</dc:creator>
  <cp:lastModifiedBy>Emilia Vissani Fioretti</cp:lastModifiedBy>
  <cp:revision>517</cp:revision>
  <dcterms:modified xsi:type="dcterms:W3CDTF">2023-06-22T08:02:32Z</dcterms:modified>
</cp:coreProperties>
</file>